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 id="2147483687" r:id="rId4"/>
    <p:sldMasterId id="2147483700" r:id="rId5"/>
    <p:sldMasterId id="2147483739" r:id="rId6"/>
    <p:sldMasterId id="2147483752" r:id="rId7"/>
  </p:sldMasterIdLst>
  <p:notesMasterIdLst>
    <p:notesMasterId r:id="rId48"/>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5" r:id="rId25"/>
    <p:sldId id="273" r:id="rId26"/>
    <p:sldId id="286" r:id="rId27"/>
    <p:sldId id="274" r:id="rId28"/>
    <p:sldId id="287" r:id="rId29"/>
    <p:sldId id="276" r:id="rId30"/>
    <p:sldId id="283" r:id="rId31"/>
    <p:sldId id="282" r:id="rId32"/>
    <p:sldId id="289" r:id="rId33"/>
    <p:sldId id="303" r:id="rId34"/>
    <p:sldId id="292" r:id="rId35"/>
    <p:sldId id="290" r:id="rId36"/>
    <p:sldId id="291" r:id="rId37"/>
    <p:sldId id="293" r:id="rId38"/>
    <p:sldId id="294" r:id="rId39"/>
    <p:sldId id="295" r:id="rId40"/>
    <p:sldId id="296" r:id="rId41"/>
    <p:sldId id="298" r:id="rId42"/>
    <p:sldId id="299" r:id="rId43"/>
    <p:sldId id="300" r:id="rId44"/>
    <p:sldId id="301" r:id="rId45"/>
    <p:sldId id="302" r:id="rId46"/>
    <p:sldId id="285"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348" autoAdjust="0"/>
  </p:normalViewPr>
  <p:slideViewPr>
    <p:cSldViewPr snapToGrid="0">
      <p:cViewPr varScale="1">
        <p:scale>
          <a:sx n="77" d="100"/>
          <a:sy n="77" d="100"/>
        </p:scale>
        <p:origin x="1890" y="90"/>
      </p:cViewPr>
      <p:guideLst/>
    </p:cSldViewPr>
  </p:slideViewPr>
  <p:notesTextViewPr>
    <p:cViewPr>
      <p:scale>
        <a:sx n="1" d="1"/>
        <a:sy n="1" d="1"/>
      </p:scale>
      <p:origin x="0" y="0"/>
    </p:cViewPr>
  </p:notesTextViewPr>
  <p:sorterViewPr>
    <p:cViewPr>
      <p:scale>
        <a:sx n="100" d="100"/>
        <a:sy n="100" d="100"/>
      </p:scale>
      <p:origin x="0" y="-64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1" name="PlaceHolder 1"/>
          <p:cNvSpPr>
            <a:spLocks noGrp="1"/>
          </p:cNvSpPr>
          <p:nvPr>
            <p:ph type="body"/>
          </p:nvPr>
        </p:nvSpPr>
        <p:spPr>
          <a:xfrm>
            <a:off x="756000" y="5078520"/>
            <a:ext cx="6047640" cy="4811040"/>
          </a:xfrm>
          <a:prstGeom prst="rect">
            <a:avLst/>
          </a:prstGeom>
        </p:spPr>
        <p:txBody>
          <a:bodyPr lIns="0" tIns="0" rIns="0" bIns="0"/>
          <a:lstStyle/>
          <a:p>
            <a:r>
              <a:rPr lang="en-NZ" sz="2000" b="0" strike="noStrike" spc="-1">
                <a:solidFill>
                  <a:srgbClr val="000000"/>
                </a:solidFill>
                <a:uFill>
                  <a:solidFill>
                    <a:srgbClr val="FFFFFF"/>
                  </a:solidFill>
                </a:uFill>
                <a:latin typeface="Arial"/>
              </a:rPr>
              <a:t>Click to edit the notes format</a:t>
            </a:r>
          </a:p>
        </p:txBody>
      </p:sp>
      <p:sp>
        <p:nvSpPr>
          <p:cNvPr id="322" name="PlaceHolder 2"/>
          <p:cNvSpPr>
            <a:spLocks noGrp="1"/>
          </p:cNvSpPr>
          <p:nvPr>
            <p:ph type="hdr"/>
          </p:nvPr>
        </p:nvSpPr>
        <p:spPr>
          <a:xfrm>
            <a:off x="0" y="0"/>
            <a:ext cx="3280680" cy="534240"/>
          </a:xfrm>
          <a:prstGeom prst="rect">
            <a:avLst/>
          </a:prstGeom>
        </p:spPr>
        <p:txBody>
          <a:bodyPr lIns="0" tIns="0" rIns="0" bIns="0"/>
          <a:lstStyle/>
          <a:p>
            <a:r>
              <a:rPr lang="en-NZ" sz="1400" b="0" strike="noStrike" spc="-1">
                <a:solidFill>
                  <a:srgbClr val="000000"/>
                </a:solidFill>
                <a:uFill>
                  <a:solidFill>
                    <a:srgbClr val="FFFFFF"/>
                  </a:solidFill>
                </a:uFill>
                <a:latin typeface="Times New Roman"/>
              </a:rPr>
              <a:t>&lt;header&gt;</a:t>
            </a:r>
          </a:p>
        </p:txBody>
      </p:sp>
      <p:sp>
        <p:nvSpPr>
          <p:cNvPr id="323" name="PlaceHolder 3"/>
          <p:cNvSpPr>
            <a:spLocks noGrp="1"/>
          </p:cNvSpPr>
          <p:nvPr>
            <p:ph type="dt"/>
          </p:nvPr>
        </p:nvSpPr>
        <p:spPr>
          <a:xfrm>
            <a:off x="4278960" y="0"/>
            <a:ext cx="3280680" cy="534240"/>
          </a:xfrm>
          <a:prstGeom prst="rect">
            <a:avLst/>
          </a:prstGeom>
        </p:spPr>
        <p:txBody>
          <a:bodyPr lIns="0" tIns="0" rIns="0" bIns="0"/>
          <a:lstStyle/>
          <a:p>
            <a:pPr algn="r"/>
            <a:r>
              <a:rPr lang="en-NZ" sz="1400" b="0" strike="noStrike" spc="-1">
                <a:solidFill>
                  <a:srgbClr val="000000"/>
                </a:solidFill>
                <a:uFill>
                  <a:solidFill>
                    <a:srgbClr val="FFFFFF"/>
                  </a:solidFill>
                </a:uFill>
                <a:latin typeface="Times New Roman"/>
              </a:rPr>
              <a:t>&lt;date/time&gt;</a:t>
            </a:r>
          </a:p>
        </p:txBody>
      </p:sp>
      <p:sp>
        <p:nvSpPr>
          <p:cNvPr id="324" name="PlaceHolder 4"/>
          <p:cNvSpPr>
            <a:spLocks noGrp="1"/>
          </p:cNvSpPr>
          <p:nvPr>
            <p:ph type="ftr"/>
          </p:nvPr>
        </p:nvSpPr>
        <p:spPr>
          <a:xfrm>
            <a:off x="0" y="10157400"/>
            <a:ext cx="3280680" cy="534240"/>
          </a:xfrm>
          <a:prstGeom prst="rect">
            <a:avLst/>
          </a:prstGeom>
        </p:spPr>
        <p:txBody>
          <a:bodyPr lIns="0" tIns="0" rIns="0" bIns="0" anchor="b"/>
          <a:lstStyle/>
          <a:p>
            <a:r>
              <a:rPr lang="en-NZ" sz="1400" b="0" strike="noStrike" spc="-1">
                <a:solidFill>
                  <a:srgbClr val="000000"/>
                </a:solidFill>
                <a:uFill>
                  <a:solidFill>
                    <a:srgbClr val="FFFFFF"/>
                  </a:solidFill>
                </a:uFill>
                <a:latin typeface="Times New Roman"/>
              </a:rPr>
              <a:t>&lt;footer&gt;</a:t>
            </a:r>
          </a:p>
        </p:txBody>
      </p:sp>
      <p:sp>
        <p:nvSpPr>
          <p:cNvPr id="325" name="PlaceHolder 5"/>
          <p:cNvSpPr>
            <a:spLocks noGrp="1"/>
          </p:cNvSpPr>
          <p:nvPr>
            <p:ph type="sldNum"/>
          </p:nvPr>
        </p:nvSpPr>
        <p:spPr>
          <a:xfrm>
            <a:off x="4278960" y="10157400"/>
            <a:ext cx="3280680" cy="534240"/>
          </a:xfrm>
          <a:prstGeom prst="rect">
            <a:avLst/>
          </a:prstGeom>
        </p:spPr>
        <p:txBody>
          <a:bodyPr lIns="0" tIns="0" rIns="0" bIns="0" anchor="b"/>
          <a:lstStyle/>
          <a:p>
            <a:pPr algn="r"/>
            <a:fld id="{3E538AA3-F4F9-4A5F-BC0D-037B1D197AD1}" type="slidenum">
              <a:rPr lang="en-NZ" sz="1400" b="0" strike="noStrike" spc="-1">
                <a:solidFill>
                  <a:srgbClr val="000000"/>
                </a:solidFill>
                <a:uFill>
                  <a:solidFill>
                    <a:srgbClr val="FFFFFF"/>
                  </a:solidFill>
                </a:uFill>
                <a:latin typeface="Times New Roman"/>
              </a:rPr>
              <a:t>‹#›</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58563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EF8E7F15-479E-4A14-B2FB-2C68DD3586B4}" type="slidenum">
              <a:rPr lang="en-NZ" sz="1400" b="0" strike="noStrike" spc="-1">
                <a:solidFill>
                  <a:srgbClr val="000000"/>
                </a:solidFill>
                <a:uFill>
                  <a:solidFill>
                    <a:srgbClr val="FFFFFF"/>
                  </a:solidFill>
                </a:uFill>
                <a:latin typeface="Arial"/>
                <a:ea typeface="Arial"/>
              </a:rPr>
              <a:t>2</a:t>
            </a:fld>
            <a:endParaRPr lang="en-NZ" sz="1400" b="0" strike="noStrike" spc="-1">
              <a:solidFill>
                <a:srgbClr val="000000"/>
              </a:solidFill>
              <a:uFill>
                <a:solidFill>
                  <a:srgbClr val="FFFFFF"/>
                </a:solidFill>
              </a:uFill>
              <a:latin typeface="Times New Roman"/>
            </a:endParaRPr>
          </a:p>
        </p:txBody>
      </p:sp>
      <p:sp>
        <p:nvSpPr>
          <p:cNvPr id="434"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Denial of service is a form of attack on the availability of some service. In the context</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of computer and communications security, the focus is generally on network</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services that are attacked over their network connection. We distinguish this form</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of attack on availability from other attacks, such as the classic acts of god, that</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cause damage or destruction of IT infrastructure and consequent loss of service.</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The NIST Computer Security Incident Handling Guide [SCAR08] defines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denial-of-service (DoS) attack as follows:</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A denial of service (DoS) is an action that prevents or impairs the authorized</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use of networks, systems, or applications by exhausting resources such as central</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processing units (CPU), memory, bandwidth, and disk space.</a:t>
            </a: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0665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8BAF5229-D8FA-4C75-8476-8796D1EF11B0}" type="slidenum">
              <a:rPr lang="en-NZ" sz="1400" b="0" strike="noStrike" spc="-1">
                <a:solidFill>
                  <a:srgbClr val="000000"/>
                </a:solidFill>
                <a:uFill>
                  <a:solidFill>
                    <a:srgbClr val="FFFFFF"/>
                  </a:solidFill>
                </a:uFill>
                <a:latin typeface="Arial"/>
                <a:ea typeface="Arial"/>
              </a:rPr>
              <a:t>11</a:t>
            </a:fld>
            <a:endParaRPr lang="en-NZ" sz="1400" b="0" strike="noStrike" spc="-1">
              <a:solidFill>
                <a:srgbClr val="000000"/>
              </a:solidFill>
              <a:uFill>
                <a:solidFill>
                  <a:srgbClr val="FFFFFF"/>
                </a:solidFill>
              </a:uFill>
              <a:latin typeface="Times New Roman"/>
            </a:endParaRPr>
          </a:p>
        </p:txBody>
      </p:sp>
      <p:sp>
        <p:nvSpPr>
          <p:cNvPr id="452"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Arial"/>
                <a:ea typeface="ＭＳ Ｐゴシック"/>
              </a:rPr>
              <a:t>Flooding attacks take a variety of forms, based on which network protocol is being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used to implement the attack. In all cases the intent is generally to overload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network capacity on some link to a server. The attack may alternatively aim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overload the server’s ability to handle and respond to this traffic. These attacks flood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network link to the server with a torrent of malicious packets competing with, and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usually overwhelming, valid traffic flowing to the server. In response to the congestion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this causes in some routers on the path to the targeted server, many packets will be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dropped. Valid traffic has a low probability of surviving discard caused by this flood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and hence of accessing the server. This results in the server’s ability to respond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network connection requests being either severely degraded or failing entirely.</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Virtually any type of network packet can be used in a flooding attack. It simply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needs to be of a type that is permitted to flow over the links toward the targeted system,</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so that it can consume all available capacity on some link to the target server. Indeed,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larger the packet, the more effective is the attack. Common flooding attacks use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any of the ICMP, UDP, or TCP SYN packet types. It is even possible to flood with</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some other IP packet type. However, as these are less common and their usage more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targeted, it is easier to filter for them and hence hinder or block such attacks.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ping flood using ICMP echo request packets we discuss in Section 7.1 is a classic</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example of an ICMP flooding attack. This type of ICMP packet was chosen since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traditionally network administrators allowed such packets into their networks, as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ping is a useful network diagnostic tool. More recently, many organizations have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restricted the ability of these packets to pass through their firewalls. In response,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attackers have started using other ICMP packet types. Since some of these should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be handled to allow the correct operation of TCP/IP, they are much more likely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be allowed through an organization’s firewall. Filtering some of these critical ICMP</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packet types would degrade or break normal TCP/IP network behavior. ICMP</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destination unreachable and time exceeded packets are examples of such critical</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packet types.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An attacker can generate large volumes of one of these packet types. Because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these packets include part of some notional erroneous packet that supposedly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caused the error being reported, they can be made comparatively large, increasing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their effectiveness in flooding the link.</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An alternative to using ICMP packets is to use UDP packets directed to some port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number, and hence potential service, on the target system. A common choice was a</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packet directed at the diagnostic echo service, commonly enabled on many server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systems by default. If the server had this service running, it would respond with a</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UDP packet back to the claimed source containing the original packet data contents.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If the service is not running, then the packet is discarded, and possibly an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ICMP destination unreachable packet is returned to the sender. By then the attack</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has already achieved its goal of occupying capacity on the link to the server. Just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about any UDP port number can be used for this end. Any packets generated in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response only serve to increase the load on the server and its network links.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Spoofed source addresses are normally used if the attack is generated using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 single source system, for the same reasons as with ICMP attacks. If multiple systems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are used for the attack, often the real addresses of the compromised, zombie,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systems are used. When multiple systems are used, the consequences of both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reflected flow of packets and the ability to identify the attacker are reduced.</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Another alternative is to send TCP packets to the target system. Most likely these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would be normal TCP connection requests, with either real or spoofed source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addresses. They would have an effect similar to the SYN spoofing attack we’ve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described. In this case, though, it is the total volume of packets that is the aim of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attack rather than the system code. This is the difference between a SYN spoofing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attack and a SYN flooding attack.</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This attack could also use TCP data packets, which would be rejected by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server as not belonging to any known connection. But again, by this time the attack</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has already succeeded in flooding the links to the server.</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All of these flooding attack variants are limited in the total volume of traffic</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that can be generated if just a single system is used to launch the attack. The use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a single system also means the attacker is easier to trace. For these reasons, a</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variety of more sophisticated attacks, involving multiple attacking systems, have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been developed. By using multiple systems, the attacker can significantly scale up</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volume of traffic that can be generated. Each of these systems need not be particularly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powerful or on a high-capacity link. But what they don’t have individually,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they more than compensate for in large numbers. Also, by directing the attack</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through intermediaries, the attacker is further distanced from the target and significantly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harder to locate and identify. Indirect attack types that utilize multiple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systems include</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 Distributed denial-of-service attacks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 Reflector attacks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 Amplifier attacks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We consider each of these in turn.</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2760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7A819389-1BB0-4DAD-8C8F-C48640A4C910}" type="slidenum">
              <a:rPr lang="en-NZ" sz="1400" b="0" strike="noStrike" spc="-1">
                <a:solidFill>
                  <a:srgbClr val="000000"/>
                </a:solidFill>
                <a:uFill>
                  <a:solidFill>
                    <a:srgbClr val="FFFFFF"/>
                  </a:solidFill>
                </a:uFill>
                <a:latin typeface="Arial"/>
                <a:ea typeface="Arial"/>
              </a:rPr>
              <a:t>12</a:t>
            </a:fld>
            <a:endParaRPr lang="en-NZ" sz="1400" b="0" strike="noStrike" spc="-1">
              <a:solidFill>
                <a:srgbClr val="000000"/>
              </a:solidFill>
              <a:uFill>
                <a:solidFill>
                  <a:srgbClr val="FFFFFF"/>
                </a:solidFill>
              </a:uFill>
              <a:latin typeface="Times New Roman"/>
            </a:endParaRPr>
          </a:p>
        </p:txBody>
      </p:sp>
      <p:sp>
        <p:nvSpPr>
          <p:cNvPr id="454"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Arial"/>
                <a:ea typeface="ＭＳ Ｐゴシック"/>
              </a:rPr>
              <a:t>Recognizing the limitations of flooding attacks generated by a single system, one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the earlier significant developments in DoS attack tools was the use of multiple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systems to generate attacks. These systems were typically compromised user workstations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or PCs. The attacker used some well-known flaw in the operating system or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 some common application to gain access to these systems and to install his or her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own programs on it. Such systems are known as zombies. Once suitable backdoor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programs were installed on these systems, they were entirely under the attacker’s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control. Large collections of such systems under the control of one attacker can be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created, collectively forming a botnet, as we discuss in Chapter 6 . Such networks of</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compromised systems are a favorite tool of attacker, and can be used for a variety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purposes, including distributed denial-of-service (DDoS) attacks. In the example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network shown in Figure 7.1 , some of the broadband user systems may be compromised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and used as zombies to attack any of the company or other links shown.</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Many other DDoS tools have been developed since. Instead of using dedicated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handler programs, many now use an IRC or similar instant messaging server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program to manage communications with the agents. Many of these more recent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tools also use cryptographic mechanisms to authenticate the agents to the handlers,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 order to hinder analysis of command traffic.</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best defense against being an unwitting participant in a DDoS attack is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prevent your systems from being compromised. This requires good system security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practices and keeping the operating systems and applications on such systems current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and patched.</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For the target of a DDoS attack, the response is the same as for any flooding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attack, but with greater volume and complexity. We discuss appropriate defenses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and responses in Sections 7.5 and 7.6 .</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421824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2BF2F03F-22E3-431F-8A1A-5CB09878620A}" type="slidenum">
              <a:rPr lang="en-NZ" sz="1400" b="0" strike="noStrike" spc="-1">
                <a:solidFill>
                  <a:srgbClr val="000000"/>
                </a:solidFill>
                <a:uFill>
                  <a:solidFill>
                    <a:srgbClr val="FFFFFF"/>
                  </a:solidFill>
                </a:uFill>
                <a:latin typeface="Arial"/>
                <a:ea typeface="Arial"/>
              </a:rPr>
              <a:t>13</a:t>
            </a:fld>
            <a:endParaRPr lang="en-NZ" sz="1400" b="0" strike="noStrike" spc="-1">
              <a:solidFill>
                <a:srgbClr val="000000"/>
              </a:solidFill>
              <a:uFill>
                <a:solidFill>
                  <a:srgbClr val="FFFFFF"/>
                </a:solidFill>
              </a:uFill>
              <a:latin typeface="Times New Roman"/>
            </a:endParaRPr>
          </a:p>
        </p:txBody>
      </p:sp>
      <p:sp>
        <p:nvSpPr>
          <p:cNvPr id="456"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Arial"/>
                <a:ea typeface="ＭＳ Ｐゴシック"/>
              </a:rPr>
              <a:t>While the attacker could command each zombie individually, more generally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 control hierarchy is used. A small number of systems act as handlers controlling a</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much larger number of agent systems, as shown in Figure 7.4 . There are a number of</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advantages to this arrangement. The attacker can send a single command to a handler,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which then automatically forwards it to all the agents under its control. Automated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infection tools can also be used to scan for and compromise suitable zombie systems,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as we discuss in Chapter 6 . Once the agent software is uploaded to a newly compromised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 it can contact one or more handlers to automatically notify them of its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availability. By this means, the attacker can automatically grow suitable botnets.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 One of the earliest and best-known DDoS tools is Tribe Flood Network</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(TFN), written by the hacker known as Mixter. The original variant from the 1990s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exploited Sun Solaris systems. It was later rewritten as Tribe Flood Network 2000</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(TFN2K) and could run on UNIX, Solaris, and Windows NT systems. TFN and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TFN2K use a version of the two-layer command hierarchy shown in Figure 7.4.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agent was a Trojan program that was copied to and run on compromised, zombie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systems. It was capable of implementing ICMP flood, SYN flood, UDP flood, and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ICMP amplification forms of DoS attacks. TFN did not spoof source addresses in</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attack packets. Rather it relied on a large number of compromised systems,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and the layered command structure, to obscure the path back to the attacker.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agent also implemented some other rootkit functions as we describe in Chapter 6.</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handler was simply a command-line program run on some compromised systems.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attacker accessed these systems using any suitable mechanism giving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shell access, and then ran the handler program with the desired options. Each handler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could control a large number of agent systems, identified using a supplied list.</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Communications between the handler and its agents was encrypted and could be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intermixed with a number of decoy packets. This hindered attempts to monitor and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analyze the control traffic. Both these communications and the attacks themselves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could be sent via randomized TCP, UDP, and ICMP packets. This tool demonstrates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typical capabilities of a DDoS attack system.</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Many other DDoS tools have been developed since. Instead of using dedicated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handler programs, many now use an IRC  or similar instant messaging server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program, or web-based HTTP servers, to manage communications with the agents.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Many of these more recent tools also use cryptographic mechanisms to authenticate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agents to the handlers, in order to hinder analysis of command traffic.</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best defense against being an unwitting participant in a DDoS attack is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prevent your systems from being compromised. This requires good system security</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practices and keeping the operating systems and applications on such systems current</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and patched.</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For the target of a DDoS attack, the response is the same as for any flooding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attack, but with greater volume and complexity. We discuss appropriate defenses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and responses in Sections 7.5 and 7.6.</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68380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1200" b="0" strike="noStrike" spc="-1">
                <a:solidFill>
                  <a:srgbClr val="000000"/>
                </a:solidFill>
                <a:uFill>
                  <a:solidFill>
                    <a:srgbClr val="FFFFFF"/>
                  </a:solidFill>
                </a:uFill>
                <a:latin typeface="Arial"/>
                <a:ea typeface="ＭＳ Ｐゴシック"/>
              </a:rPr>
              <a:t> We consider two different approaches to exploiting the Hypertext Transfer Protocol</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(HTTP) to deny service.</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 An HTTP flood refers to an attack that bombards Web servers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with HTTP requests. Typically, this is a DDoS attack, with HTTP requests coming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from many different bots. The requests can be designed to consume considerable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resources. For example, an HTTP request to download a large file from the target</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causes the Web server to read the file from hard disk, store it in memory, convert it</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into a packet stream, and then transmit the packets. This process consumes memory,</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processing, and transmission resources.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 A variant of this attack is known as a recursive HTTP flood. In this case,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bots start from a given HTTP link and then follows all links on the provided Web</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site in a recursive way. This is also called spidering.</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An intriguing and unusual form of HTTP-based attack is Slowloris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[SOUR12], [DAMO12]. Slowloris exploits the common server technique of using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multiple threads to support multiple requests to the same server application. It</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attempts to monopolize all of the available request handling threads on the Web</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server by sending HTTP requests that never complete. Since each request consumes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 thread, the Slowloris attack eventually consumes all of the Web server’s connection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capacity, effectively denying access to legitimate users.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HTTP protocol specification (RFC2616) states that a blank line must be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used to indicate the end of the request headers and the beginning of the payload,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if any. Once the entire request is received, the Web server may then respond.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Slowloris attack operates by establishing multiple connections to the Web server.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On each connection, it sends an incomplete request that does not include the terminating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newline sequence. The attacker sends additional header lines periodically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keep the connection alive, but never sends the terminating newline sequence.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Web server keeps the connection open, expecting more information to complete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request. As the attack continues, the volume of long-standing Slowloris connections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increases, eventually consuming all available Web server connections, thus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rendering the Web server unavailable to respond to legitimate requests.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Slowloris is different from typical denials of service in that Slowloris traffic</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utilizes legitimate HTTP traffic, and does not rely on using special “bad” HTTP</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requests that exploit bugs in specific HTTP servers. Because of this, existing intrusion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detection and intrusion prevention solutions that rely on signatures to detect</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attacks will generally not recognize Slowloris. This means that Slowloris is capable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of being effective even when standard enterprise-grade intrusion detection and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intrusion prevention systems are in place.</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There are a number of countermeasures that can be taken against Slowloris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type attacks, including limiting the rate of incoming connections from a particular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host; varying the timeout on connections as a function of the number of connections;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and delayed binding. Delayed binding is performed by load balancing software. In</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essence, the load balancer performs an HTTP request header completeness check,</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which means that the HTTP request will not be sent to the appropriate Web server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until the final two carriage return and line feeds are sent by the HTTP client. This is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key bit of information. Basically, delayed binding ensures that your Web server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or proxy will never see any of the incomplete requests being sent out by Slowloris.</a:t>
            </a:r>
            <a:endParaRPr lang="en-NZ" sz="2000" b="0" strike="noStrike" spc="-1">
              <a:solidFill>
                <a:srgbClr val="000000"/>
              </a:solidFill>
              <a:uFill>
                <a:solidFill>
                  <a:srgbClr val="FFFFFF"/>
                </a:solidFill>
              </a:uFill>
              <a:latin typeface="Arial"/>
            </a:endParaRPr>
          </a:p>
        </p:txBody>
      </p:sp>
      <p:sp>
        <p:nvSpPr>
          <p:cNvPr id="458" name="TextShape 2"/>
          <p:cNvSpPr txBox="1"/>
          <p:nvPr/>
        </p:nvSpPr>
        <p:spPr>
          <a:xfrm>
            <a:off x="0" y="0"/>
            <a:ext cx="360000" cy="360000"/>
          </a:xfrm>
          <a:prstGeom prst="rect">
            <a:avLst/>
          </a:prstGeom>
          <a:noFill/>
          <a:ln>
            <a:noFill/>
          </a:ln>
        </p:spPr>
        <p:txBody>
          <a:bodyPr lIns="90000" tIns="45000" rIns="90000" bIns="45000"/>
          <a:lstStyle/>
          <a:p>
            <a:pPr>
              <a:lnSpc>
                <a:spcPct val="100000"/>
              </a:lnSpc>
            </a:pPr>
            <a:fld id="{558CFD66-5A42-4E95-AD04-2816F153BDCE}" type="slidenum">
              <a:rPr lang="en-NZ" sz="1400" b="0" strike="noStrike" spc="-1">
                <a:solidFill>
                  <a:srgbClr val="000000"/>
                </a:solidFill>
                <a:uFill>
                  <a:solidFill>
                    <a:srgbClr val="FFFFFF"/>
                  </a:solidFill>
                </a:uFill>
                <a:latin typeface="Arial"/>
                <a:ea typeface="Arial"/>
              </a:rPr>
              <a:t>14</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4831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FD9C7718-2BAF-418A-8042-EC5CE45E67CC}" type="slidenum">
              <a:rPr lang="en-NZ" sz="1400" b="0" strike="noStrike" spc="-1">
                <a:solidFill>
                  <a:srgbClr val="000000"/>
                </a:solidFill>
                <a:uFill>
                  <a:solidFill>
                    <a:srgbClr val="FFFFFF"/>
                  </a:solidFill>
                </a:uFill>
                <a:latin typeface="Arial"/>
                <a:ea typeface="Arial"/>
              </a:rPr>
              <a:t>15</a:t>
            </a:fld>
            <a:endParaRPr lang="en-NZ" sz="1400" b="0" strike="noStrike" spc="-1">
              <a:solidFill>
                <a:srgbClr val="000000"/>
              </a:solidFill>
              <a:uFill>
                <a:solidFill>
                  <a:srgbClr val="FFFFFF"/>
                </a:solidFill>
              </a:uFill>
              <a:latin typeface="Times New Roman"/>
            </a:endParaRPr>
          </a:p>
        </p:txBody>
      </p:sp>
      <p:sp>
        <p:nvSpPr>
          <p:cNvPr id="460"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1200" b="0" strike="noStrike" spc="-1">
                <a:solidFill>
                  <a:srgbClr val="000000"/>
                </a:solidFill>
                <a:uFill>
                  <a:solidFill>
                    <a:srgbClr val="FFFFFF"/>
                  </a:solidFill>
                </a:uFill>
                <a:latin typeface="Arial"/>
                <a:ea typeface="ＭＳ Ｐゴシック"/>
              </a:rPr>
              <a:t>In contrast to DDoS attacks, where the intermediaries are compromised systems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running the attacker’s programs, reflector and amplifier attacks use network systems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functioning normally. The attacker sends a network packet with a spoofed source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address to a service running on some network server. The server responds to this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packet, sending it to the spoofed source address that belongs to the actual attack</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 target. If the attacker sends a number of requests to a number of servers, all with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same spoofed source address, the resulting flood of responses can overwhelm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target’s network link. The fact that normal server systems are being used as intermediaries,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and that their handling of the packets is entirely conventional, means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these attacks can be easier to deploy and harder to trace back to the actual attacker.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There are two basic variants of this type of attack: the simple reflection attack and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amplification attack.</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reflection attack  is a direct implementation of this type of attack. The attacker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sends packets to a known service on the intermediary with a spoofed source address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of the actual target system. When the intermediary responds, the response is sent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target. Effectively this reflects the attack off the intermediary, which is termed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reflector, and is why this is called a reflection attack.</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Ideally the attacker would like to use a service that created a larger response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packet than the original request. This allows the attacker to convert a lower volume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stream of packets from the originating system into a higher volume of packet data</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from the intermediary directed at the target. Common UDP services are often used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for this purpose. Originally the echo service was a favored choice, although it does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not create a larger response packet. However, any generally accessible UDP service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could be used for this type of attack. The chargen, DNS, SNMP, or ISAKMP6</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services have all been exploited in this manner, in part because they can be made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generate larger response packets directed at the target.</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intermediary systems are often chosen to be high-capacity network servers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or routers with very good network connections. This means they can generate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high volumes of traffic if necessary, and if not, the attack traffic can be obscured in</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normal high volumes of traffic flowing through them. If the attacker spreads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attack over a number of intermediaries in a cyclic manner, then the attack traffic</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flow may well not be easily distinguished from the other traffic flowing from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system. This, combined with the use of spoofed source addresses, greatly increases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difficulty of any attempt to trace the packet flows back to the attacker’s system.</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Another variant of reflection attack uses TCP SYN packets and exploits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normal three-way handshake used to establish a TCP connection. The attacker sends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 number of SYN packets with spoofed source addresses to the chosen intermediaries.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In turn the intermediaries respond with a SYN-ACK packet to the spoofed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source address, which is actually the target system. The attacker uses this attack</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with a number of intermediaries. The aim is to generate high enough volumes of</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packets to flood the link to the target system. The target system will respond with a</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RST packet for any that get through, but by then the attack has already succeeded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in overwhelming the target’s network link.</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 This attack variant is a flooding attack that differs from the SYN spoofing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attack we discussed earlier in this chapter. The goal is to flood the network link</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to the target, not to exhaust its network handling resources. Indeed, the attacker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would usually take care to limit the volume of traffic to any particular intermediary</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to ensure that it is not overwhelmed by, or even notices, this traffic. This is both</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because its continued correct functioning is an essential component of this attack,</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as is limiting the chance of the attacker’s actions being detected. The 2002 attack on</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GRC.com was of this form. It used connection requests to the BGP routing service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on core routers as the primary intermediaries. These generated sufficient response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traffic to completely block normal access to GRC.com. However, as GRC.com</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discovered,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once this traffic was blocked, a range of other services, on other intermediaries,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were also being used. GRC noted in its report on this attack that “you</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know you’re in trouble when packet floods are competing to flood you.”</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Any generally accessible TCP service can be used in this type of attack. Given</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large number of servers available on the Internet, including many well-known</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servers with very high capacity network links, there are many possible intermediaries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that can be used. What makes this attack even more effective is that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individual TCP connection requests are indistinguishable from normal connection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requests directed to the server. It is only if they are running some form of intrusion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detection system that detects the large numbers of failed connection requests from</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one system that this attack might be detected and possibly blocked. If the attacker is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using a number of intermediaries, then it is very likely that even if some detect and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block the attack, many others will not, and the attack will still succeed.</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89070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B8B357F7-F999-4A22-804F-95B06DCEDC50}" type="slidenum">
              <a:rPr lang="en-NZ" sz="1400" b="0" strike="noStrike" spc="-1">
                <a:solidFill>
                  <a:srgbClr val="000000"/>
                </a:solidFill>
                <a:uFill>
                  <a:solidFill>
                    <a:srgbClr val="FFFFFF"/>
                  </a:solidFill>
                </a:uFill>
                <a:latin typeface="Arial"/>
                <a:ea typeface="Arial"/>
              </a:rPr>
              <a:t>16</a:t>
            </a:fld>
            <a:endParaRPr lang="en-NZ" sz="1400" b="0" strike="noStrike" spc="-1">
              <a:solidFill>
                <a:srgbClr val="000000"/>
              </a:solidFill>
              <a:uFill>
                <a:solidFill>
                  <a:srgbClr val="FFFFFF"/>
                </a:solidFill>
              </a:uFill>
              <a:latin typeface="Times New Roman"/>
            </a:endParaRPr>
          </a:p>
        </p:txBody>
      </p:sp>
      <p:sp>
        <p:nvSpPr>
          <p:cNvPr id="462"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1200" b="0" strike="noStrike" spc="-1">
                <a:solidFill>
                  <a:srgbClr val="000000"/>
                </a:solidFill>
                <a:uFill>
                  <a:solidFill>
                    <a:srgbClr val="FFFFFF"/>
                  </a:solidFill>
                </a:uFill>
                <a:latin typeface="Arial"/>
                <a:ea typeface="ＭＳ Ｐゴシック"/>
              </a:rPr>
              <a:t> A further variation of the reflector attack establishes a self-contained loop</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between the intermediary and the target system. Both systems act as reflectors.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Figure 7.6 shows this type of attack. The upper part of the figure shows normal</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Domain Name System operation.7  The DNS client sends a query from its UDP</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 port 1792 to the server’s DNS port 53 to obtain the IP address of a domain name.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DNS server sends a UDP response packet including the IP address. The lower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part of the figure shows a reflection attack using DNS. The attacker sends a query</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to the DNS server with a spoofed IP source address of j.k.l.m; this is the IP address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of the target. The attacker uses port 7, which is usually associated with echo, a</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reflector service. The DNS server then sends a response to the victim of the attack,</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j.k.l.m, addressed to port 7. If the victim is offering the echo service, it may create a</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packet that echoes the received data back to the DNS server. This can cause a loop</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between the DNS server and the victim</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if the DNS server responds to the packets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sent by the victim. Most reflector attacks can be prevented through network-based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and host-based firewall rulesets that reject suspicious combinations of source and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destination ports.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While very effective if possible, this type of attack is fairly easy to filter for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because the combinations of service ports used should never occur in normal network</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operation.</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When implementing any of these reflection attacks, the attacker could use just</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one system as the original source of packets. This suffices, particularly if a service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is used that generates larger response packets than those originally sent to the intermediary.</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Alternatively, multiple systems might be used to generate higher volumes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of traffic to be reflected and to further obscure the path back to the attacker. Typically a botnet</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would be used in this case.</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Another characteristic of reflection attacks is the lack of backscatter traffic.</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In both direct flooding attacks and SYN spoofing attacks, the use of spoofed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source addresses results in response packets being scattered across the Internet and</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thus detectable. This allows security researchers to estimate the volumes of such</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attacks. In reflection attacks, the spoofed source address directs all the packets at</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 desired target and any responses to the intermediary. There is no generally visible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side effect of these attacks, making them much harder to quantify. Evidence of</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them is only available from either the targeted systems and their ISPs or the intermediary</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systems. In either case, specific instrumentation and monitoring would be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needed to collect this evidence.</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Fundamental to the success of reflection attacks is the ability to create</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spoofed-source packets. If filters are in place that block spoofed-source packets, as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described in (RFC 2827), then these attacks are simply not possible. This is the most</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basic, fundamental defense against such attacks. This is not the case with either</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SYN spoofing or flooding attacks (distributed or not). They can succeed using real</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source addresses, with the consequences already noted.</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10474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FC8F824C-9A6A-4A9B-A4BE-CEF811F1838F}" type="slidenum">
              <a:rPr lang="en-NZ" sz="1400" b="0" strike="noStrike" spc="-1">
                <a:solidFill>
                  <a:srgbClr val="000000"/>
                </a:solidFill>
                <a:uFill>
                  <a:solidFill>
                    <a:srgbClr val="FFFFFF"/>
                  </a:solidFill>
                </a:uFill>
                <a:latin typeface="Arial"/>
                <a:ea typeface="Arial"/>
              </a:rPr>
              <a:t>17</a:t>
            </a:fld>
            <a:endParaRPr lang="en-NZ" sz="1400" b="0" strike="noStrike" spc="-1">
              <a:solidFill>
                <a:srgbClr val="000000"/>
              </a:solidFill>
              <a:uFill>
                <a:solidFill>
                  <a:srgbClr val="FFFFFF"/>
                </a:solidFill>
              </a:uFill>
              <a:latin typeface="Times New Roman"/>
            </a:endParaRPr>
          </a:p>
        </p:txBody>
      </p:sp>
      <p:sp>
        <p:nvSpPr>
          <p:cNvPr id="464"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Arial"/>
                <a:ea typeface="ＭＳ Ｐゴシック"/>
              </a:rPr>
              <a:t>Amplification attacks are a variant of reflector attacks and also involve sending a</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packet with a spoofed source address for the target system to intermediaries. They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differ in generating multiple response packets for each original packet sent. This can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be achieved by directing the original request to the broadcast address for some network.</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As a result, all hosts on that network can potentially respond to the request,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generating a flood of responses as shown in Figure 7.7 . It is only necessary to use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 service handled by large numbers of hosts on the intermediate network. A ping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flood using ICMP echo request packets was a common choice, since this service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is a fundamental component of TCP/IP implementations and was often allowed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into networks. The well-known </a:t>
            </a:r>
            <a:r>
              <a:rPr lang="en-NZ" sz="2000" b="0" i="1" strike="noStrike" spc="-1">
                <a:solidFill>
                  <a:srgbClr val="000000"/>
                </a:solidFill>
                <a:uFill>
                  <a:solidFill>
                    <a:srgbClr val="FFFFFF"/>
                  </a:solidFill>
                </a:uFill>
                <a:latin typeface="Arial"/>
                <a:ea typeface="ＭＳ Ｐゴシック"/>
              </a:rPr>
              <a:t>smurf DoS program used this mechanism and was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widely popular for some time. Another possibility is to use a suitable UDP service,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such as the echo service. The </a:t>
            </a:r>
            <a:r>
              <a:rPr lang="en-NZ" sz="2000" b="0" i="1" strike="noStrike" spc="-1">
                <a:solidFill>
                  <a:srgbClr val="000000"/>
                </a:solidFill>
                <a:uFill>
                  <a:solidFill>
                    <a:srgbClr val="FFFFFF"/>
                  </a:solidFill>
                </a:uFill>
                <a:latin typeface="Arial"/>
                <a:ea typeface="ＭＳ Ｐゴシック"/>
              </a:rPr>
              <a:t>fraggle program implemented this variant. Note that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TCP services cannot be used in this type of attack; because they are connection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oriented, they cannot be directed at a broadcast address. Broadcasts are inherently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connectionless.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best additional defense against this form of attack is to not allow directed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broadcasts to be routed into a network from outside. Indeed, this is another longstanding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security recommendation, unfortunately about as widely implemented as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that for blocking spoofed source addresses. If these forms of filtering are in place,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these attacks cannot succeed. Another defense is to limit network services like echo</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and ping from being accessed from outside an organization. This restricts which</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services could be used in these attacks, at a cost in ease of analyzing some legitimate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network problems.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Attackers scan the Internet looking for well-connected networks that do allow</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directed broadcasts and that implement suitable services attackers can reflect off.</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These lists are traded and used to implement such attacks.</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33068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F42DF93C-0682-42FA-BB00-3F1CBAC75BF4}" type="slidenum">
              <a:rPr lang="en-NZ" sz="1400" b="0" strike="noStrike" spc="-1">
                <a:solidFill>
                  <a:srgbClr val="000000"/>
                </a:solidFill>
                <a:uFill>
                  <a:solidFill>
                    <a:srgbClr val="FFFFFF"/>
                  </a:solidFill>
                </a:uFill>
                <a:latin typeface="Arial"/>
                <a:ea typeface="Arial"/>
              </a:rPr>
              <a:t>18</a:t>
            </a:fld>
            <a:endParaRPr lang="en-NZ" sz="1400" b="0" strike="noStrike" spc="-1">
              <a:solidFill>
                <a:srgbClr val="000000"/>
              </a:solidFill>
              <a:uFill>
                <a:solidFill>
                  <a:srgbClr val="FFFFFF"/>
                </a:solidFill>
              </a:uFill>
              <a:latin typeface="Times New Roman"/>
            </a:endParaRPr>
          </a:p>
        </p:txBody>
      </p:sp>
      <p:sp>
        <p:nvSpPr>
          <p:cNvPr id="470"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180465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557374E0-55A8-4FBF-9737-2770D57D3B18}" type="slidenum">
              <a:rPr lang="en-NZ" sz="1400" b="0" strike="noStrike" spc="-1">
                <a:solidFill>
                  <a:srgbClr val="000000"/>
                </a:solidFill>
                <a:uFill>
                  <a:solidFill>
                    <a:srgbClr val="FFFFFF"/>
                  </a:solidFill>
                </a:uFill>
                <a:latin typeface="Arial"/>
                <a:ea typeface="Arial"/>
              </a:rPr>
              <a:t>19</a:t>
            </a:fld>
            <a:endParaRPr lang="en-NZ" sz="1400" b="0" strike="noStrike" spc="-1">
              <a:solidFill>
                <a:srgbClr val="000000"/>
              </a:solidFill>
              <a:uFill>
                <a:solidFill>
                  <a:srgbClr val="FFFFFF"/>
                </a:solidFill>
              </a:uFill>
              <a:latin typeface="Times New Roman"/>
            </a:endParaRPr>
          </a:p>
        </p:txBody>
      </p:sp>
      <p:sp>
        <p:nvSpPr>
          <p:cNvPr id="466" name="PlaceHolder 2"/>
          <p:cNvSpPr>
            <a:spLocks noGrp="1"/>
          </p:cNvSpPr>
          <p:nvPr>
            <p:ph type="body"/>
          </p:nvPr>
        </p:nvSpPr>
        <p:spPr>
          <a:xfrm>
            <a:off x="914400" y="4343400"/>
            <a:ext cx="5028840" cy="4114440"/>
          </a:xfrm>
          <a:prstGeom prst="rect">
            <a:avLst/>
          </a:prstGeom>
        </p:spPr>
        <p:txBody>
          <a:bodyPr tIns="91440" bIns="91440" anchor="ctr"/>
          <a:lstStyle/>
          <a:p>
            <a:pPr marL="203040">
              <a:lnSpc>
                <a:spcPct val="120000"/>
              </a:lnSpc>
            </a:pPr>
            <a:r>
              <a:rPr lang="en-NZ" sz="2000" b="0" strike="noStrike" spc="-1" dirty="0" smtClean="0">
                <a:solidFill>
                  <a:srgbClr val="000000"/>
                </a:solidFill>
                <a:uFill>
                  <a:solidFill>
                    <a:srgbClr val="FFFFFF"/>
                  </a:solidFill>
                </a:uFill>
                <a:latin typeface="+mn-lt"/>
                <a:ea typeface="ＭＳ Ｐゴシック"/>
              </a:rPr>
              <a:t>Uses ICMP (ping).</a:t>
            </a:r>
            <a:endParaRPr lang="en-NZ" sz="2000" b="0" strike="noStrike" spc="-1" dirty="0" smtClean="0">
              <a:solidFill>
                <a:srgbClr val="000000"/>
              </a:solidFill>
              <a:uFill>
                <a:solidFill>
                  <a:srgbClr val="FFFFFF"/>
                </a:solidFill>
              </a:uFill>
              <a:latin typeface="+mn-lt"/>
            </a:endParaRPr>
          </a:p>
          <a:p>
            <a:pPr marL="203040">
              <a:lnSpc>
                <a:spcPct val="120000"/>
              </a:lnSpc>
            </a:pPr>
            <a:r>
              <a:rPr lang="en-NZ" sz="2000" b="0" strike="noStrike" spc="-1" dirty="0" smtClean="0">
                <a:solidFill>
                  <a:srgbClr val="000000"/>
                </a:solidFill>
                <a:uFill>
                  <a:solidFill>
                    <a:srgbClr val="FFFFFF"/>
                  </a:solidFill>
                </a:uFill>
                <a:latin typeface="+mn-lt"/>
                <a:ea typeface="ＭＳ Ｐゴシック"/>
              </a:rPr>
              <a:t>1. Hacker identifies a victim IP address (your Web server is usually a nice high-profile target).</a:t>
            </a:r>
            <a:endParaRPr lang="en-NZ" sz="2000" b="0" strike="noStrike" spc="-1" dirty="0" smtClean="0">
              <a:solidFill>
                <a:srgbClr val="000000"/>
              </a:solidFill>
              <a:uFill>
                <a:solidFill>
                  <a:srgbClr val="FFFFFF"/>
                </a:solidFill>
              </a:uFill>
              <a:latin typeface="+mn-lt"/>
            </a:endParaRPr>
          </a:p>
          <a:p>
            <a:pPr marL="203040">
              <a:lnSpc>
                <a:spcPct val="120000"/>
              </a:lnSpc>
            </a:pPr>
            <a:r>
              <a:rPr lang="en-NZ" sz="2000" b="0" strike="noStrike" spc="-1" dirty="0" smtClean="0">
                <a:solidFill>
                  <a:srgbClr val="000000"/>
                </a:solidFill>
                <a:uFill>
                  <a:solidFill>
                    <a:srgbClr val="FFFFFF"/>
                  </a:solidFill>
                </a:uFill>
                <a:latin typeface="+mn-lt"/>
                <a:ea typeface="ＭＳ Ｐゴシック"/>
              </a:rPr>
              <a:t>2. Hacker identifies an intermediary site that will amplify the attack (usually several are selected, to further disguise the attack).</a:t>
            </a:r>
            <a:endParaRPr lang="en-NZ" sz="2000" b="0" strike="noStrike" spc="-1" dirty="0" smtClean="0">
              <a:solidFill>
                <a:srgbClr val="000000"/>
              </a:solidFill>
              <a:uFill>
                <a:solidFill>
                  <a:srgbClr val="FFFFFF"/>
                </a:solidFill>
              </a:uFill>
              <a:latin typeface="+mn-lt"/>
            </a:endParaRPr>
          </a:p>
          <a:p>
            <a:pPr marL="203040">
              <a:lnSpc>
                <a:spcPct val="120000"/>
              </a:lnSpc>
            </a:pPr>
            <a:r>
              <a:rPr lang="en-NZ" sz="2000" b="0" strike="noStrike" spc="-1" dirty="0" smtClean="0">
                <a:solidFill>
                  <a:srgbClr val="000000"/>
                </a:solidFill>
                <a:uFill>
                  <a:solidFill>
                    <a:srgbClr val="FFFFFF"/>
                  </a:solidFill>
                </a:uFill>
                <a:latin typeface="+mn-lt"/>
                <a:ea typeface="ＭＳ Ｐゴシック"/>
              </a:rPr>
              <a:t> 3. Hacker sends a large amount of ICMP (ping, layer 3) traffic at the broadcast address of the intermediary sites. These packets have the source IP address spoofed to point towards the victim.</a:t>
            </a:r>
            <a:endParaRPr lang="en-NZ" sz="2000" b="0" strike="noStrike" spc="-1" dirty="0" smtClean="0">
              <a:solidFill>
                <a:srgbClr val="000000"/>
              </a:solidFill>
              <a:uFill>
                <a:solidFill>
                  <a:srgbClr val="FFFFFF"/>
                </a:solidFill>
              </a:uFill>
              <a:latin typeface="+mn-lt"/>
            </a:endParaRPr>
          </a:p>
          <a:p>
            <a:pPr marL="203040">
              <a:lnSpc>
                <a:spcPct val="120000"/>
              </a:lnSpc>
            </a:pPr>
            <a:r>
              <a:rPr lang="en-NZ" sz="2000" b="0" strike="noStrike" spc="-1" dirty="0" smtClean="0">
                <a:solidFill>
                  <a:srgbClr val="000000"/>
                </a:solidFill>
                <a:uFill>
                  <a:solidFill>
                    <a:srgbClr val="FFFFFF"/>
                  </a:solidFill>
                </a:uFill>
                <a:latin typeface="+mn-lt"/>
                <a:ea typeface="ＭＳ Ｐゴシック"/>
              </a:rPr>
              <a:t>4. Intermediaries deliver the broadcast at layer 2 to all the hosts on their subnet.</a:t>
            </a:r>
            <a:endParaRPr lang="en-NZ" sz="2000" b="0" strike="noStrike" spc="-1" dirty="0" smtClean="0">
              <a:solidFill>
                <a:srgbClr val="000000"/>
              </a:solidFill>
              <a:uFill>
                <a:solidFill>
                  <a:srgbClr val="FFFFFF"/>
                </a:solidFill>
              </a:uFill>
              <a:latin typeface="+mn-lt"/>
            </a:endParaRPr>
          </a:p>
          <a:p>
            <a:pPr marL="203040">
              <a:lnSpc>
                <a:spcPct val="120000"/>
              </a:lnSpc>
            </a:pPr>
            <a:r>
              <a:rPr lang="en-NZ" sz="2000" b="0" strike="noStrike" spc="-1" dirty="0" smtClean="0">
                <a:solidFill>
                  <a:srgbClr val="000000"/>
                </a:solidFill>
                <a:uFill>
                  <a:solidFill>
                    <a:srgbClr val="FFFFFF"/>
                  </a:solidFill>
                </a:uFill>
                <a:latin typeface="+mn-lt"/>
                <a:ea typeface="ＭＳ Ｐゴシック"/>
              </a:rPr>
              <a:t>5. Hosts reply to the victim network.</a:t>
            </a:r>
            <a:endParaRPr lang="en-NZ" sz="2000" b="0" strike="noStrike" spc="-1" dirty="0">
              <a:solidFill>
                <a:srgbClr val="000000"/>
              </a:solidFill>
              <a:uFill>
                <a:solidFill>
                  <a:srgbClr val="FFFFFF"/>
                </a:solidFill>
              </a:uFill>
              <a:latin typeface="+mn-lt"/>
            </a:endParaRPr>
          </a:p>
        </p:txBody>
      </p:sp>
    </p:spTree>
    <p:extLst>
      <p:ext uri="{BB962C8B-B14F-4D97-AF65-F5344CB8AC3E}">
        <p14:creationId xmlns:p14="http://schemas.microsoft.com/office/powerpoint/2010/main" val="1704162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F42DF93C-0682-42FA-BB00-3F1CBAC75BF4}" type="slidenum">
              <a:rPr lang="en-NZ" sz="1400" b="0" strike="noStrike" spc="-1">
                <a:solidFill>
                  <a:srgbClr val="000000"/>
                </a:solidFill>
                <a:uFill>
                  <a:solidFill>
                    <a:srgbClr val="FFFFFF"/>
                  </a:solidFill>
                </a:uFill>
                <a:latin typeface="Arial"/>
                <a:ea typeface="Arial"/>
              </a:rPr>
              <a:t>20</a:t>
            </a:fld>
            <a:endParaRPr lang="en-NZ" sz="1400" b="0" strike="noStrike" spc="-1">
              <a:solidFill>
                <a:srgbClr val="000000"/>
              </a:solidFill>
              <a:uFill>
                <a:solidFill>
                  <a:srgbClr val="FFFFFF"/>
                </a:solidFill>
              </a:uFill>
              <a:latin typeface="Times New Roman"/>
            </a:endParaRPr>
          </a:p>
        </p:txBody>
      </p:sp>
      <p:sp>
        <p:nvSpPr>
          <p:cNvPr id="470"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Arial"/>
                <a:ea typeface="ＭＳ Ｐゴシック"/>
              </a:rPr>
              <a:t>In addition to the DNS reflection attack discussed previously, a further variant of an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amplification attack uses packets directed at a legitimate DNS server as the intermediary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 Attackers gain attack amplification by exploiting the behavior of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DNS protocol to convert a small request into a much larger response. This contrasts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with the original amplifier attacks, which use responses from multiple systems to a</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single request to gain amplification. Using the classic DNS protocol, a 60-byte UDP</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request packet can easily result in a 512-byte UDP response, the maximum traditionally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allowed. All that is needed is a name server with DNS records large enough for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this to occur.</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These attacks have been seen for several years. More recently, the DNS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protocol has been extended to allow much larger responses of over 4000 bytes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support extended DNS features such as IPv6, security, and others. By targeting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servers that support the extended DNS protocol, significantly greater amplification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can be achieved than with the classic DNS protocol.</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 this attack, a selection of suitable DNS servers with good network connections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are chosen. The attacker creates a series of DNS requests containing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spoofed source address of the target system. These are directed at a number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the selected name servers. The servers respond to these requests, sending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replies to the spoofed source, which appears to them to be the legitimate requesting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 The target is then flooded with their responses. Because of the amplification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achieved, the attacker need only generate a moderate flow of packets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cause a larger, amplified flow to flood and overflow the link to the target system.</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Intermediate systems will also experience significant loads. By using a number of</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high-capacity, well-connected systems, the attacker can ensure that intermediate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systems are not overloaded, allowing the attack to proceed.</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 further variant of this attack exploits recursive DNS name servers. This is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 basic feature of the DNS protocol that permits a DNS name server to query a</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number of other servers to resolve a query for its clients. The intention was that this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feature is used to support local clients only. However, many DNS systems support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recursion by default for any requests. They are known as open recursive DNS servers.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Attackers may exploit such servers for a number of DNS-based attacks, including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DNS amplification DoS attack. In this variant, the attacker targets a number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open recursive DNS servers. The name information being used for the attack</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need not reside on these servers, but can be sourced from anywhere on the Internet.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results are directed at the desired target using spoofed source addresses.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 Like all the reflection-based attacks, the basic defense against these is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prevent the use of spoofed source addresses. Appropriate configuration of DNS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servers, in particular limiting recursive responses to internal client systems only, as</a:t>
            </a:r>
            <a:endParaRPr lang="en-NZ" sz="20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described in RFC 5358, can restrict some variants of this attack.</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78226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944BB5C9-7B43-429D-9751-7D4639653BD6}" type="slidenum">
              <a:rPr lang="en-NZ" sz="1400" b="0" strike="noStrike" spc="-1">
                <a:solidFill>
                  <a:srgbClr val="000000"/>
                </a:solidFill>
                <a:uFill>
                  <a:solidFill>
                    <a:srgbClr val="FFFFFF"/>
                  </a:solidFill>
                </a:uFill>
                <a:latin typeface="Arial"/>
                <a:ea typeface="Arial"/>
              </a:rPr>
              <a:t>3</a:t>
            </a:fld>
            <a:endParaRPr lang="en-NZ" sz="1400" b="0" strike="noStrike" spc="-1">
              <a:solidFill>
                <a:srgbClr val="000000"/>
              </a:solidFill>
              <a:uFill>
                <a:solidFill>
                  <a:srgbClr val="FFFFFF"/>
                </a:solidFill>
              </a:uFill>
              <a:latin typeface="Times New Roman"/>
            </a:endParaRPr>
          </a:p>
        </p:txBody>
      </p:sp>
      <p:sp>
        <p:nvSpPr>
          <p:cNvPr id="436" name="PlaceHolder 2"/>
          <p:cNvSpPr>
            <a:spLocks noGrp="1"/>
          </p:cNvSpPr>
          <p:nvPr>
            <p:ph type="body"/>
          </p:nvPr>
        </p:nvSpPr>
        <p:spPr>
          <a:xfrm>
            <a:off x="914400" y="4343400"/>
            <a:ext cx="5028840" cy="4114440"/>
          </a:xfrm>
          <a:prstGeom prst="rect">
            <a:avLst/>
          </a:prstGeom>
        </p:spPr>
        <p:txBody>
          <a:bodyPr tIns="91440" bIns="91440" anchor="ctr"/>
          <a:lstStyle/>
          <a:p>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8223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0EEA05DB-A027-47C0-9A8D-84A5FC54ED61}" type="slidenum">
              <a:rPr lang="en-NZ" sz="1400" b="0" strike="noStrike" spc="-1">
                <a:solidFill>
                  <a:srgbClr val="000000"/>
                </a:solidFill>
                <a:uFill>
                  <a:solidFill>
                    <a:srgbClr val="FFFFFF"/>
                  </a:solidFill>
                </a:uFill>
                <a:latin typeface="Arial"/>
                <a:ea typeface="Arial"/>
              </a:rPr>
              <a:t>21</a:t>
            </a:fld>
            <a:endParaRPr lang="en-NZ" sz="1400" b="0" strike="noStrike" spc="-1">
              <a:solidFill>
                <a:srgbClr val="000000"/>
              </a:solidFill>
              <a:uFill>
                <a:solidFill>
                  <a:srgbClr val="FFFFFF"/>
                </a:solidFill>
              </a:uFill>
              <a:latin typeface="Times New Roman"/>
            </a:endParaRPr>
          </a:p>
        </p:txBody>
      </p:sp>
      <p:sp>
        <p:nvSpPr>
          <p:cNvPr id="468"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In addition to the DNS reflection attack discussed previously, a further variant of an</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amplification attack uses packets directed at a legitimate DNS server as the intermediary</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system. Attackers gain attack amplification by exploiting the </a:t>
            </a:r>
            <a:r>
              <a:rPr lang="en-NZ" sz="2000" b="0" strike="noStrike" spc="-1" dirty="0" err="1">
                <a:solidFill>
                  <a:srgbClr val="000000"/>
                </a:solidFill>
                <a:uFill>
                  <a:solidFill>
                    <a:srgbClr val="FFFFFF"/>
                  </a:solidFill>
                </a:uFill>
                <a:latin typeface="Arial"/>
                <a:ea typeface="ＭＳ Ｐゴシック"/>
              </a:rPr>
              <a:t>behavior</a:t>
            </a:r>
            <a:r>
              <a:rPr lang="en-NZ" sz="2000" b="0" strike="noStrike" spc="-1" dirty="0">
                <a:solidFill>
                  <a:srgbClr val="000000"/>
                </a:solidFill>
                <a:uFill>
                  <a:solidFill>
                    <a:srgbClr val="FFFFFF"/>
                  </a:solidFill>
                </a:uFill>
                <a:latin typeface="Arial"/>
                <a:ea typeface="ＭＳ Ｐゴシック"/>
              </a:rPr>
              <a:t> of the</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DNS protocol to convert a small request into a much larger response. This contrasts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with the original amplifier attacks, which use responses from multiple systems to a</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single request to gain amplification. Using the classic DNS protocol, a 60-byte UDP</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request packet can easily result in a 512-byte UDP response, the maximum traditionally</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allowed. All that is needed is a name server with DNS records large enough for</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this to occur.</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These attacks have been seen for several years. More recently, the DNS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protocol has been extended to allow much larger responses of over 4000 bytes to</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support extended DNS features such as IPv6, security, and others. By targeting</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servers that support the extended DNS protocol, significantly greater amplification</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can be achieved than with the classic DNS protocol.</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In this attack, a selection of suitable DNS servers with good network connections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are chosen. The attacker creates a series of DNS requests containing</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the spoofed source address of the target system. These are directed at a number</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of the selected name servers. The servers respond to these requests, sending the</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replies to the spoofed source, which appears to them to be the legitimate requesting</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system. The target is then flooded with their responses. Because of the amplification</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achieved, the attacker need only generate a moderate flow of packets to</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cause a larger, amplified flow to flood and overflow the link to the target system.</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Intermediate systems will also experience significant loads. By using a number of</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high-capacity, well-connected systems, the attacker can ensure that intermediate</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systems are not overloaded, allowing the attack to proceed.</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A further variant of this attack exploits recursive DNS name servers. This is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a basic feature of the DNS protocol that permits a DNS name server to query a</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number of other servers to resolve a query for its clients. The intention was that this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feature is used to support local clients only. However, many DNS systems support</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recursion by default for any requests. They are known as open recursive DNS servers.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Attackers may exploit such servers for a number of DNS-based attacks, including</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the DNS amplification </a:t>
            </a:r>
            <a:r>
              <a:rPr lang="en-NZ" sz="2000" b="0" strike="noStrike" spc="-1" dirty="0" err="1">
                <a:solidFill>
                  <a:srgbClr val="000000"/>
                </a:solidFill>
                <a:uFill>
                  <a:solidFill>
                    <a:srgbClr val="FFFFFF"/>
                  </a:solidFill>
                </a:uFill>
                <a:latin typeface="Arial"/>
                <a:ea typeface="ＭＳ Ｐゴシック"/>
              </a:rPr>
              <a:t>DoS</a:t>
            </a:r>
            <a:r>
              <a:rPr lang="en-NZ" sz="2000" b="0" strike="noStrike" spc="-1" dirty="0">
                <a:solidFill>
                  <a:srgbClr val="000000"/>
                </a:solidFill>
                <a:uFill>
                  <a:solidFill>
                    <a:srgbClr val="FFFFFF"/>
                  </a:solidFill>
                </a:uFill>
                <a:latin typeface="Arial"/>
                <a:ea typeface="ＭＳ Ｐゴシック"/>
              </a:rPr>
              <a:t> attack. In this variant, the attacker targets a number</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of open recursive DNS servers. The name information being used for the attack</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need not reside on these servers, but can be sourced from anywhere on the Internet.</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The results are directed at the desired target using spoofed source addresses.</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 Like all the reflection-based attacks, the basic </a:t>
            </a:r>
            <a:r>
              <a:rPr lang="en-NZ" sz="1200" b="0" strike="noStrike" spc="-1" dirty="0" err="1">
                <a:solidFill>
                  <a:srgbClr val="000000"/>
                </a:solidFill>
                <a:uFill>
                  <a:solidFill>
                    <a:srgbClr val="FFFFFF"/>
                  </a:solidFill>
                </a:uFill>
                <a:latin typeface="Arial"/>
                <a:ea typeface="ＭＳ Ｐゴシック"/>
              </a:rPr>
              <a:t>defense</a:t>
            </a:r>
            <a:r>
              <a:rPr lang="en-NZ" sz="1200" b="0" strike="noStrike" spc="-1" dirty="0">
                <a:solidFill>
                  <a:srgbClr val="000000"/>
                </a:solidFill>
                <a:uFill>
                  <a:solidFill>
                    <a:srgbClr val="FFFFFF"/>
                  </a:solidFill>
                </a:uFill>
                <a:latin typeface="Arial"/>
                <a:ea typeface="ＭＳ Ｐゴシック"/>
              </a:rPr>
              <a:t> against these is to</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prevent the use of spoofed source addresses. Appropriate configuration of DNS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servers, in particular limiting recursive responses to internal client systems only, as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described in RFC 5358, can restrict some variants of this attack.</a:t>
            </a: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49388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NZ" dirty="0" smtClean="0"/>
              <a:t>https://blog.cloudflare.com/the-ddos-that-knocked-spamhaus-offline-and-ho/</a:t>
            </a:r>
          </a:p>
          <a:p>
            <a:endParaRPr lang="en-NZ" dirty="0" smtClean="0"/>
          </a:p>
          <a:p>
            <a:r>
              <a:rPr lang="en-NZ" dirty="0" smtClean="0"/>
              <a:t>“</a:t>
            </a:r>
            <a:r>
              <a:rPr lang="en-US" sz="1200" b="0" i="0" kern="1200" dirty="0" err="1" smtClean="0">
                <a:solidFill>
                  <a:schemeClr val="tx1"/>
                </a:solidFill>
                <a:effectLst/>
                <a:latin typeface="+mn-lt"/>
                <a:ea typeface="+mn-ea"/>
                <a:cs typeface="+mn-cs"/>
              </a:rPr>
              <a:t>Spamhaus</a:t>
            </a:r>
            <a:r>
              <a:rPr lang="en-US" sz="1200" b="0" i="0" kern="1200" dirty="0" smtClean="0">
                <a:solidFill>
                  <a:schemeClr val="tx1"/>
                </a:solidFill>
                <a:effectLst/>
                <a:latin typeface="+mn-lt"/>
                <a:ea typeface="+mn-ea"/>
                <a:cs typeface="+mn-cs"/>
              </a:rPr>
              <a:t> is directly or indirectly responsible for filtering as much as 80% of daily spam messages.”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largest source of attack traffic against </a:t>
            </a:r>
            <a:r>
              <a:rPr lang="en-US" sz="1200" b="0" i="0" kern="1200" dirty="0" err="1" smtClean="0">
                <a:solidFill>
                  <a:schemeClr val="tx1"/>
                </a:solidFill>
                <a:effectLst/>
                <a:latin typeface="+mn-lt"/>
                <a:ea typeface="+mn-ea"/>
                <a:cs typeface="+mn-cs"/>
              </a:rPr>
              <a:t>Spamhaus</a:t>
            </a:r>
            <a:r>
              <a:rPr lang="en-US" sz="1200" b="0" i="0" kern="1200" dirty="0" smtClean="0">
                <a:solidFill>
                  <a:schemeClr val="tx1"/>
                </a:solidFill>
                <a:effectLst/>
                <a:latin typeface="+mn-lt"/>
                <a:ea typeface="+mn-ea"/>
                <a:cs typeface="+mn-cs"/>
              </a:rPr>
              <a:t> came from DNS reflection.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a:t>
            </a:r>
            <a:r>
              <a:rPr lang="en-US" sz="1200" b="0" i="0" kern="1200" dirty="0" err="1" smtClean="0">
                <a:solidFill>
                  <a:schemeClr val="tx1"/>
                </a:solidFill>
                <a:effectLst/>
                <a:latin typeface="+mn-lt"/>
                <a:ea typeface="+mn-ea"/>
                <a:cs typeface="+mn-cs"/>
              </a:rPr>
              <a:t>Spamhaus</a:t>
            </a:r>
            <a:r>
              <a:rPr lang="en-US" sz="1200" b="0" i="0" kern="1200" dirty="0" smtClean="0">
                <a:solidFill>
                  <a:schemeClr val="tx1"/>
                </a:solidFill>
                <a:effectLst/>
                <a:latin typeface="+mn-lt"/>
                <a:ea typeface="+mn-ea"/>
                <a:cs typeface="+mn-cs"/>
              </a:rPr>
              <a:t> case, the attacker was sending requests for the DNS zone file for ripe.net to open DNS resolvers. </a:t>
            </a:r>
          </a:p>
          <a:p>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attacker spoofed the </a:t>
            </a:r>
            <a:r>
              <a:rPr lang="en-US" sz="1200" b="0" i="0" kern="1200" dirty="0" err="1" smtClean="0">
                <a:solidFill>
                  <a:schemeClr val="tx1"/>
                </a:solidFill>
                <a:effectLst/>
                <a:latin typeface="+mn-lt"/>
                <a:ea typeface="+mn-ea"/>
                <a:cs typeface="+mn-cs"/>
              </a:rPr>
              <a:t>CloudFlare</a:t>
            </a:r>
            <a:r>
              <a:rPr lang="en-US" sz="1200" b="0" i="0" kern="1200" dirty="0" smtClean="0">
                <a:solidFill>
                  <a:schemeClr val="tx1"/>
                </a:solidFill>
                <a:effectLst/>
                <a:latin typeface="+mn-lt"/>
                <a:ea typeface="+mn-ea"/>
                <a:cs typeface="+mn-cs"/>
              </a:rPr>
              <a:t> IPs we'd issued for </a:t>
            </a:r>
            <a:r>
              <a:rPr lang="en-US" sz="1200" b="0" i="0" kern="1200" dirty="0" err="1" smtClean="0">
                <a:solidFill>
                  <a:schemeClr val="tx1"/>
                </a:solidFill>
                <a:effectLst/>
                <a:latin typeface="+mn-lt"/>
                <a:ea typeface="+mn-ea"/>
                <a:cs typeface="+mn-cs"/>
              </a:rPr>
              <a:t>Spamhaus</a:t>
            </a:r>
            <a:r>
              <a:rPr lang="en-US" sz="1200" b="0" i="0" kern="1200" dirty="0" smtClean="0">
                <a:solidFill>
                  <a:schemeClr val="tx1"/>
                </a:solidFill>
                <a:effectLst/>
                <a:latin typeface="+mn-lt"/>
                <a:ea typeface="+mn-ea"/>
                <a:cs typeface="+mn-cs"/>
              </a:rPr>
              <a:t> as the source in their DNS requests. The open resolvers responded with DNS zone file, generating collectively approximately 75Gbps of attack traffic. The requests were likely approximately 36 bytes long (e.g. dig ANY ripe.net @X.X.X.X +</a:t>
            </a:r>
            <a:r>
              <a:rPr lang="en-US" sz="1200" b="0" i="0" kern="1200" dirty="0" err="1" smtClean="0">
                <a:solidFill>
                  <a:schemeClr val="tx1"/>
                </a:solidFill>
                <a:effectLst/>
                <a:latin typeface="+mn-lt"/>
                <a:ea typeface="+mn-ea"/>
                <a:cs typeface="+mn-cs"/>
              </a:rPr>
              <a:t>edns</a:t>
            </a:r>
            <a:r>
              <a:rPr lang="en-US" sz="1200" b="0" i="0" kern="1200" dirty="0" smtClean="0">
                <a:solidFill>
                  <a:schemeClr val="tx1"/>
                </a:solidFill>
                <a:effectLst/>
                <a:latin typeface="+mn-lt"/>
                <a:ea typeface="+mn-ea"/>
                <a:cs typeface="+mn-cs"/>
              </a:rPr>
              <a:t>=0 +</a:t>
            </a:r>
            <a:r>
              <a:rPr lang="en-US" sz="1200" b="0" i="0" kern="1200" dirty="0" err="1" smtClean="0">
                <a:solidFill>
                  <a:schemeClr val="tx1"/>
                </a:solidFill>
                <a:effectLst/>
                <a:latin typeface="+mn-lt"/>
                <a:ea typeface="+mn-ea"/>
                <a:cs typeface="+mn-cs"/>
              </a:rPr>
              <a:t>bufsize</a:t>
            </a:r>
            <a:r>
              <a:rPr lang="en-US" sz="1200" b="0" i="0" kern="1200" dirty="0" smtClean="0">
                <a:solidFill>
                  <a:schemeClr val="tx1"/>
                </a:solidFill>
                <a:effectLst/>
                <a:latin typeface="+mn-lt"/>
                <a:ea typeface="+mn-ea"/>
                <a:cs typeface="+mn-cs"/>
              </a:rPr>
              <a:t>=4096, where X.X.X.X is replaced with the IP address of an open DNS resolver) and the response was approximately 3,000 bytes, translating to a 100x amplification factor.</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We recorded over 30,000 unique DNS resolvers involved in the attack. This translates to each open DNS resolver sending an average of 2.5Mbps, which is small enough to fly under the radar of most DNS resolvers. Because the attacker used a DNS amplification, the attacker only needed to control a botnet or cluster of servers to generate 750Mbps -- which is possible with a small sized botnet or a handful of AWS instances. </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It is worth repeating: open DNS resolvers are the scourge of the Internet and these attacks will become more common and large until service providers take serious efforts to close them.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NZ" dirty="0"/>
          </a:p>
        </p:txBody>
      </p:sp>
      <p:sp>
        <p:nvSpPr>
          <p:cNvPr id="4" name="Slide Number Placeholder 3"/>
          <p:cNvSpPr>
            <a:spLocks noGrp="1"/>
          </p:cNvSpPr>
          <p:nvPr>
            <p:ph type="sldNum" idx="10"/>
          </p:nvPr>
        </p:nvSpPr>
        <p:spPr/>
        <p:txBody>
          <a:bodyPr/>
          <a:lstStyle/>
          <a:p>
            <a:pPr algn="r"/>
            <a:fld id="{3E538AA3-F4F9-4A5F-BC0D-037B1D197AD1}" type="slidenum">
              <a:rPr lang="en-NZ" sz="1400" b="0" strike="noStrike" spc="-1" smtClean="0">
                <a:solidFill>
                  <a:srgbClr val="000000"/>
                </a:solidFill>
                <a:uFill>
                  <a:solidFill>
                    <a:srgbClr val="FFFFFF"/>
                  </a:solidFill>
                </a:uFill>
                <a:latin typeface="Times New Roman"/>
              </a:rPr>
              <a:t>22</a:t>
            </a:fld>
            <a:endParaRPr lang="en-NZ"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70978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1BE86229-B0F5-479E-9F3F-5C3A15EEAAC4}" type="slidenum">
              <a:rPr lang="en-NZ" sz="1400" b="0" strike="noStrike" spc="-1">
                <a:solidFill>
                  <a:srgbClr val="000000"/>
                </a:solidFill>
                <a:uFill>
                  <a:solidFill>
                    <a:srgbClr val="FFFFFF"/>
                  </a:solidFill>
                </a:uFill>
                <a:latin typeface="Arial"/>
                <a:ea typeface="Arial"/>
              </a:rPr>
              <a:t>23</a:t>
            </a:fld>
            <a:endParaRPr lang="en-NZ" sz="1400" b="0" strike="noStrike" spc="-1">
              <a:solidFill>
                <a:srgbClr val="000000"/>
              </a:solidFill>
              <a:uFill>
                <a:solidFill>
                  <a:srgbClr val="FFFFFF"/>
                </a:solidFill>
              </a:uFill>
              <a:latin typeface="Times New Roman"/>
            </a:endParaRPr>
          </a:p>
        </p:txBody>
      </p:sp>
      <p:sp>
        <p:nvSpPr>
          <p:cNvPr id="472"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Arial"/>
                <a:ea typeface="ＭＳ Ｐゴシック"/>
              </a:rPr>
              <a:t>In addition to the DNS reflection attack discussed previously, a further variant of an</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amplification attack uses packets directed at a legitimate DNS server as the intermediary</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 Attackers gain attack amplification by exploiting the behavior of the</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DNS protocol to convert a small request into a much larger response. This contrasts</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with the original amplifier attacks, which use responses from multiple systems to a</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single request to gain amplification. Using the classic DNS protocol, a 60-byte UDP</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request packet can easily result in a 512-byte UDP response, the maximum traditionally</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allowed. All that is needed is a name server with DNS records large enough for</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this to occur.</a:t>
            </a:r>
            <a:endParaRPr lang="en-NZ" sz="1800" b="0" strike="noStrike" spc="-1">
              <a:solidFill>
                <a:srgbClr val="000000"/>
              </a:solidFill>
              <a:uFill>
                <a:solidFill>
                  <a:srgbClr val="FFFFFF"/>
                </a:solidFill>
              </a:uFill>
              <a:latin typeface="Arial"/>
            </a:endParaRPr>
          </a:p>
          <a:p>
            <a:pPr marL="216000" indent="-216000">
              <a:lnSpc>
                <a:spcPct val="100000"/>
              </a:lnSpc>
            </a:pP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These attacks have been seen for several years. More recently, the DNS</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protocol has been extended to allow much larger responses of over 4000 bytes to</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support extended DNS features such as IPv6, security, and others. By targeting</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servers that support the extended DNS protocol, significantly greater amplification</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can be achieved than with the classic DNS protocol.</a:t>
            </a:r>
            <a:endParaRPr lang="en-NZ" sz="1800" b="0" strike="noStrike" spc="-1">
              <a:solidFill>
                <a:srgbClr val="000000"/>
              </a:solidFill>
              <a:uFill>
                <a:solidFill>
                  <a:srgbClr val="FFFFFF"/>
                </a:solidFill>
              </a:uFill>
              <a:latin typeface="Arial"/>
            </a:endParaRPr>
          </a:p>
          <a:p>
            <a:pPr marL="216000" indent="-216000">
              <a:lnSpc>
                <a:spcPct val="100000"/>
              </a:lnSpc>
            </a:pP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 this attack, a selection of suitable DNS servers with good network connections</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are chosen. The attacker creates a series of DNS requests containing</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spoofed source address of the target system. These are directed at a number</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the selected name servers. The servers respond to these requests, sending the</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replies to the spoofed source, which appears to them to be the legitimate requesting</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 The target is then flooded with their responses. Because of the amplification</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achieved, the attacker need only generate a moderate flow of packets to</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cause a larger, amplified flow to flood and overflow the link to the target system.</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Intermediate systems will also experience significant loads. By using a number of</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high-capacity, well-connected systems, the attacker can ensure that intermediate</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systems are not overloaded, allowing the attack to proceed.</a:t>
            </a:r>
            <a:endParaRPr lang="en-NZ" sz="1800" b="0" strike="noStrike" spc="-1">
              <a:solidFill>
                <a:srgbClr val="000000"/>
              </a:solidFill>
              <a:uFill>
                <a:solidFill>
                  <a:srgbClr val="FFFFFF"/>
                </a:solidFill>
              </a:uFill>
              <a:latin typeface="Arial"/>
            </a:endParaRPr>
          </a:p>
          <a:p>
            <a:pPr marL="216000" indent="-216000">
              <a:lnSpc>
                <a:spcPct val="100000"/>
              </a:lnSpc>
            </a:pP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 further variant of this attack exploits recursive DNS name servers. This is</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 basic feature of the DNS protocol that permits a DNS name server to query a</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number of other servers to resolve a query for its clients. The intention was that this</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feature is used to support local clients only. However, many DNS systems support</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recursion by default for any requests. They are known as open recursive DNS servers.</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Attackers may exploit such servers for a number of DNS-based attacks, including</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DNS amplification DoS attack. In this variant, the attacker targets a number</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open recursive DNS servers. The name information being used for the attack</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need not reside on these servers, but can be sourced from anywhere on the Internet.</a:t>
            </a:r>
            <a:endParaRPr lang="en-NZ" sz="18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results are directed at the desired target using spoofed source addresses.</a:t>
            </a:r>
            <a:endParaRPr lang="en-NZ" sz="1800" b="0" strike="noStrike" spc="-1">
              <a:solidFill>
                <a:srgbClr val="000000"/>
              </a:solidFill>
              <a:uFill>
                <a:solidFill>
                  <a:srgbClr val="FFFFFF"/>
                </a:solidFill>
              </a:uFill>
              <a:latin typeface="Arial"/>
            </a:endParaRPr>
          </a:p>
          <a:p>
            <a:pPr marL="216000" indent="-216000">
              <a:lnSpc>
                <a:spcPct val="100000"/>
              </a:lnSpc>
            </a:pPr>
            <a:endParaRPr lang="en-NZ" sz="18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 Like all the reflection-based attacks, the basic defense against these is to</a:t>
            </a:r>
            <a:endParaRPr lang="en-NZ" sz="18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prevent the use of spoofed source addresses. Appropriate configuration of DNS</a:t>
            </a:r>
            <a:endParaRPr lang="en-NZ" sz="18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servers, in particular limiting recursive responses to internal client systems only, as</a:t>
            </a:r>
            <a:endParaRPr lang="en-NZ" sz="1800" b="0" strike="noStrike" spc="-1">
              <a:solidFill>
                <a:srgbClr val="000000"/>
              </a:solidFill>
              <a:uFill>
                <a:solidFill>
                  <a:srgbClr val="FFFFFF"/>
                </a:solidFill>
              </a:uFill>
              <a:latin typeface="Arial"/>
            </a:endParaRPr>
          </a:p>
          <a:p>
            <a:pPr marL="216000" indent="-216000">
              <a:lnSpc>
                <a:spcPct val="100000"/>
              </a:lnSpc>
            </a:pPr>
            <a:r>
              <a:rPr lang="en-NZ" sz="1200" b="0" strike="noStrike" spc="-1">
                <a:solidFill>
                  <a:srgbClr val="000000"/>
                </a:solidFill>
                <a:uFill>
                  <a:solidFill>
                    <a:srgbClr val="FFFFFF"/>
                  </a:solidFill>
                </a:uFill>
                <a:latin typeface="Arial"/>
                <a:ea typeface="ＭＳ Ｐゴシック"/>
              </a:rPr>
              <a:t>described in RFC 5358, can restrict some variants of this attack.</a:t>
            </a:r>
            <a:endParaRPr lang="en-NZ"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570241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B55C97D5-CC75-4EA8-BE82-0A595DEA4610}" type="slidenum">
              <a:rPr lang="en-NZ" sz="1400" b="0" strike="noStrike" spc="-1">
                <a:solidFill>
                  <a:srgbClr val="000000"/>
                </a:solidFill>
                <a:uFill>
                  <a:solidFill>
                    <a:srgbClr val="FFFFFF"/>
                  </a:solidFill>
                </a:uFill>
                <a:latin typeface="Arial"/>
                <a:ea typeface="Arial"/>
              </a:rPr>
              <a:t>24</a:t>
            </a:fld>
            <a:endParaRPr lang="en-NZ" sz="1400" b="0" strike="noStrike" spc="-1">
              <a:solidFill>
                <a:srgbClr val="000000"/>
              </a:solidFill>
              <a:uFill>
                <a:solidFill>
                  <a:srgbClr val="FFFFFF"/>
                </a:solidFill>
              </a:uFill>
              <a:latin typeface="Times New Roman"/>
            </a:endParaRPr>
          </a:p>
        </p:txBody>
      </p:sp>
      <p:sp>
        <p:nvSpPr>
          <p:cNvPr id="484"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03915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8DA92015-5ACC-43A1-8D97-97E12D125520}" type="slidenum">
              <a:rPr lang="en-NZ" sz="1400" b="0" strike="noStrike" spc="-1">
                <a:solidFill>
                  <a:srgbClr val="000000"/>
                </a:solidFill>
                <a:uFill>
                  <a:solidFill>
                    <a:srgbClr val="FFFFFF"/>
                  </a:solidFill>
                </a:uFill>
                <a:latin typeface="Arial"/>
                <a:ea typeface="Arial"/>
              </a:rPr>
              <a:t>25</a:t>
            </a:fld>
            <a:endParaRPr lang="en-NZ" sz="1400" b="0" strike="noStrike" spc="-1">
              <a:solidFill>
                <a:srgbClr val="000000"/>
              </a:solidFill>
              <a:uFill>
                <a:solidFill>
                  <a:srgbClr val="FFFFFF"/>
                </a:solidFill>
              </a:uFill>
              <a:latin typeface="Times New Roman"/>
            </a:endParaRPr>
          </a:p>
        </p:txBody>
      </p:sp>
      <p:sp>
        <p:nvSpPr>
          <p:cNvPr id="482"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US" sz="2000" b="0" strike="noStrike" spc="-1" dirty="0" smtClean="0">
                <a:solidFill>
                  <a:srgbClr val="000000"/>
                </a:solidFill>
                <a:uFill>
                  <a:solidFill>
                    <a:srgbClr val="FFFFFF"/>
                  </a:solidFill>
                </a:uFill>
                <a:latin typeface="Arial"/>
              </a:rPr>
              <a:t>Attribution is process of making</a:t>
            </a:r>
            <a:r>
              <a:rPr lang="en-US" sz="2000" b="0" strike="noStrike" spc="-1" baseline="0" dirty="0" smtClean="0">
                <a:solidFill>
                  <a:srgbClr val="000000"/>
                </a:solidFill>
                <a:uFill>
                  <a:solidFill>
                    <a:srgbClr val="FFFFFF"/>
                  </a:solidFill>
                </a:uFill>
                <a:latin typeface="Arial"/>
              </a:rPr>
              <a:t> judgement of what and who is behind the attack.</a:t>
            </a: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624943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8DA92015-5ACC-43A1-8D97-97E12D125520}" type="slidenum">
              <a:rPr lang="en-NZ" sz="1400" b="0" strike="noStrike" spc="-1">
                <a:solidFill>
                  <a:srgbClr val="000000"/>
                </a:solidFill>
                <a:uFill>
                  <a:solidFill>
                    <a:srgbClr val="FFFFFF"/>
                  </a:solidFill>
                </a:uFill>
                <a:latin typeface="Arial"/>
                <a:ea typeface="Arial"/>
              </a:rPr>
              <a:t>26</a:t>
            </a:fld>
            <a:endParaRPr lang="en-NZ" sz="1400" b="0" strike="noStrike" spc="-1">
              <a:solidFill>
                <a:srgbClr val="000000"/>
              </a:solidFill>
              <a:uFill>
                <a:solidFill>
                  <a:srgbClr val="FFFFFF"/>
                </a:solidFill>
              </a:uFill>
              <a:latin typeface="Times New Roman"/>
            </a:endParaRPr>
          </a:p>
        </p:txBody>
      </p:sp>
      <p:sp>
        <p:nvSpPr>
          <p:cNvPr id="482"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981915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B55C97D5-CC75-4EA8-BE82-0A595DEA4610}" type="slidenum">
              <a:rPr lang="en-NZ" sz="1400" b="0" strike="noStrike" spc="-1">
                <a:solidFill>
                  <a:srgbClr val="000000"/>
                </a:solidFill>
                <a:uFill>
                  <a:solidFill>
                    <a:srgbClr val="FFFFFF"/>
                  </a:solidFill>
                </a:uFill>
                <a:latin typeface="Arial"/>
                <a:ea typeface="Arial"/>
              </a:rPr>
              <a:t>27</a:t>
            </a:fld>
            <a:endParaRPr lang="en-NZ" sz="1400" b="0" strike="noStrike" spc="-1">
              <a:solidFill>
                <a:srgbClr val="000000"/>
              </a:solidFill>
              <a:uFill>
                <a:solidFill>
                  <a:srgbClr val="FFFFFF"/>
                </a:solidFill>
              </a:uFill>
              <a:latin typeface="Times New Roman"/>
            </a:endParaRPr>
          </a:p>
        </p:txBody>
      </p:sp>
      <p:sp>
        <p:nvSpPr>
          <p:cNvPr id="484"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0969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59A604-89D1-4C72-92C2-AE4A6062C56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70115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6F8A1E66-1A45-4ED0-8F93-16026F8AC6A7}" type="slidenum">
              <a:rPr lang="en-NZ" sz="1400" b="0" strike="noStrike" spc="-1">
                <a:solidFill>
                  <a:srgbClr val="000000"/>
                </a:solidFill>
                <a:uFill>
                  <a:solidFill>
                    <a:srgbClr val="FFFFFF"/>
                  </a:solidFill>
                </a:uFill>
                <a:latin typeface="Arial"/>
                <a:ea typeface="Arial"/>
              </a:rPr>
              <a:t>40</a:t>
            </a:fld>
            <a:endParaRPr lang="en-NZ" sz="1400" b="0" strike="noStrike" spc="-1">
              <a:solidFill>
                <a:srgbClr val="000000"/>
              </a:solidFill>
              <a:uFill>
                <a:solidFill>
                  <a:srgbClr val="FFFFFF"/>
                </a:solidFill>
              </a:uFill>
              <a:latin typeface="Times New Roman"/>
            </a:endParaRPr>
          </a:p>
        </p:txBody>
      </p:sp>
      <p:sp>
        <p:nvSpPr>
          <p:cNvPr id="488"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Times New Roman"/>
              </a:rPr>
              <a:t>Chapter 7 summary.</a:t>
            </a:r>
            <a:endParaRPr lang="en-NZ"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8186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D433C797-7E4A-4D98-836D-C09AAC214F7D}" type="slidenum">
              <a:rPr lang="en-NZ" sz="1400" b="0" strike="noStrike" spc="-1">
                <a:solidFill>
                  <a:srgbClr val="000000"/>
                </a:solidFill>
                <a:uFill>
                  <a:solidFill>
                    <a:srgbClr val="FFFFFF"/>
                  </a:solidFill>
                </a:uFill>
                <a:latin typeface="Arial"/>
                <a:ea typeface="Arial"/>
              </a:rPr>
              <a:t>4</a:t>
            </a:fld>
            <a:endParaRPr lang="en-NZ" sz="1400" b="0" strike="noStrike" spc="-1">
              <a:solidFill>
                <a:srgbClr val="000000"/>
              </a:solidFill>
              <a:uFill>
                <a:solidFill>
                  <a:srgbClr val="FFFFFF"/>
                </a:solidFill>
              </a:uFill>
              <a:latin typeface="Times New Roman"/>
            </a:endParaRPr>
          </a:p>
        </p:txBody>
      </p:sp>
      <p:sp>
        <p:nvSpPr>
          <p:cNvPr id="438"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From this definition, you can see that there are several categories of resources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that could be attacked:</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 Network bandwidth</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 System resources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2000" b="0" strike="noStrike" spc="-1" dirty="0">
                <a:solidFill>
                  <a:srgbClr val="000000"/>
                </a:solidFill>
                <a:uFill>
                  <a:solidFill>
                    <a:srgbClr val="FFFFFF"/>
                  </a:solidFill>
                </a:uFill>
                <a:latin typeface="Arial"/>
                <a:ea typeface="ＭＳ Ｐゴシック"/>
              </a:rPr>
              <a:t>• Application resources</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Network bandwidth relates to the capacity of the network links connecting a server</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to the wider Internet. For most organizations, this is their connection to their Internet</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service provider (ISP), as shown in the example network in Figure 7.1. Usually this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connection will have a lower capacity than the links within and between ISP routers.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This means it is possible for more traffic to arrive at the ISP’s routers over these</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higher-capacity links than can be carried over the link to the organization. In this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circumstance, the router must discard some packets, delivering only as many as can</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be handled by the link. In normal network operation such high loads might occur</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to a popular server experiencing traffic from a large number of legitimate users. A</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random portion of these users will experience a degraded or nonexistent service as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a consequence. This is expected behavior for an overloaded TCP/IP network link.</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In a DoS attack, the vast majority of traffic directed at the target server is malicious,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generated either directly or indirectly by the attacker. This traffic overwhelms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any legitimate traffic, effectively denying legitimate users access to the server. Some</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recent high volume attacks have even been directed at the ISP network supporting</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the target organization, aiming to disrupt its connections to other networks. A number</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of recent DDoS attacks are listed in [AROR11], with comments on their growth</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in volume and impact.</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A DoS attack targeting system resources typically aims to overload or crash its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network handling software. Rather than consuming bandwidth with large volumes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of traffic, specific types of packets are sent that consume the limited resources available</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on the system. These include temporary buffers used to hold arriving packets,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tables of open connections, and similar memory data structures. The SYN spoofing</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 attack, which we discuss next, is of this type. It targets the table of TCP connections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on the server.</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Another form of system resource attack uses packets whose structure triggers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a bug in the system’s network handling software, causing it to crash. This means the</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system can no longer communicate over the network until this software is reloaded,</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generally by rebooting the target system. This is known as a poison packet . The</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classic ping of death  and teardrop  attacks, directed at older Windows 9x systems,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were of this form. These targeted bugs in the Windows network code that handled</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ICMP (Internet Control Message Protocol) echo request packets and packet fragmentation,</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respectively.</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An attack on a specific application, such as a Web server, typically involves a</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number of valid requests, each of which consumes significant resources. This then</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limits the ability of the server to respond to requests from other users. For example,</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a Web server might include the ability to make database queries. If a large,</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costly query can be constructed, then an attacker could generate a large number of</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these that severely load the server. This limits its ability to respond to valid requests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from other users. This type of attack is known as a cyberslam . [KAND05] discusses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attacks of this kind, and suggests some possible countermeasures. Another</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alternative is to construct a request that triggers a bug in the server program, causing</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it to crash. This means the server is no longer able to respond to requests until</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it is restarted.</a:t>
            </a:r>
            <a:endParaRPr lang="en-NZ" sz="2000" b="0" strike="noStrike" spc="-1" dirty="0">
              <a:solidFill>
                <a:srgbClr val="000000"/>
              </a:solidFill>
              <a:uFill>
                <a:solidFill>
                  <a:srgbClr val="FFFFFF"/>
                </a:solidFill>
              </a:uFill>
              <a:latin typeface="Arial"/>
            </a:endParaRPr>
          </a:p>
          <a:p>
            <a:pPr marL="216000" indent="-216000">
              <a:lnSpc>
                <a:spcPct val="100000"/>
              </a:lnSpc>
            </a:pP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DoS attacks may also be characterized by how many systems are used to direct</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traffic at the target system. Originally only one, or a small number of source systems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directly under the attacker’s control, was used. This is all that is required to send the</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packets needed for any attack targeting a bug in a server’s network handling code or</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 some application. Attacks requiring high traffic volumes are more commonly sent</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from multiple systems at the same time, using distributed or amplified forms of DoS</a:t>
            </a:r>
            <a:endParaRPr lang="en-NZ" sz="2000" b="0" strike="noStrike" spc="-1" dirty="0">
              <a:solidFill>
                <a:srgbClr val="000000"/>
              </a:solidFill>
              <a:uFill>
                <a:solidFill>
                  <a:srgbClr val="FFFFFF"/>
                </a:solidFill>
              </a:uFill>
              <a:latin typeface="Arial"/>
            </a:endParaRPr>
          </a:p>
          <a:p>
            <a:pPr marL="216000" indent="-216000">
              <a:lnSpc>
                <a:spcPct val="100000"/>
              </a:lnSpc>
            </a:pPr>
            <a:r>
              <a:rPr lang="en-NZ" sz="1200" b="0" strike="noStrike" spc="-1" dirty="0">
                <a:solidFill>
                  <a:srgbClr val="000000"/>
                </a:solidFill>
                <a:uFill>
                  <a:solidFill>
                    <a:srgbClr val="FFFFFF"/>
                  </a:solidFill>
                </a:uFill>
                <a:latin typeface="Arial"/>
                <a:ea typeface="ＭＳ Ｐゴシック"/>
              </a:rPr>
              <a:t>attacks. We discuss these later in this chapter.</a:t>
            </a:r>
            <a:endParaRPr lang="en-NZ"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333360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58800FCD-C4E6-4850-81B0-003D8C6B8984}" type="slidenum">
              <a:rPr lang="en-NZ" sz="1400" b="0" strike="noStrike" spc="-1">
                <a:solidFill>
                  <a:srgbClr val="000000"/>
                </a:solidFill>
                <a:uFill>
                  <a:solidFill>
                    <a:srgbClr val="FFFFFF"/>
                  </a:solidFill>
                </a:uFill>
                <a:latin typeface="Arial"/>
                <a:ea typeface="Arial"/>
              </a:rPr>
              <a:t>5</a:t>
            </a:fld>
            <a:endParaRPr lang="en-NZ" sz="1400" b="0" strike="noStrike" spc="-1">
              <a:solidFill>
                <a:srgbClr val="000000"/>
              </a:solidFill>
              <a:uFill>
                <a:solidFill>
                  <a:srgbClr val="FFFFFF"/>
                </a:solidFill>
              </a:uFill>
              <a:latin typeface="Times New Roman"/>
            </a:endParaRPr>
          </a:p>
        </p:txBody>
      </p:sp>
      <p:sp>
        <p:nvSpPr>
          <p:cNvPr id="440"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Times New Roman"/>
                <a:ea typeface="ＭＳ Ｐゴシック"/>
              </a:rPr>
              <a:t>Figure 7.1</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Times New Roman"/>
                <a:ea typeface="ＭＳ Ｐゴシック"/>
              </a:rPr>
              <a:t>Example Network to Illustrate DoS Attacks</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32394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4AE8BA29-D2DF-41FB-A16A-D4D772622C9D}" type="slidenum">
              <a:rPr lang="en-NZ" sz="1400" b="0" strike="noStrike" spc="-1">
                <a:solidFill>
                  <a:srgbClr val="000000"/>
                </a:solidFill>
                <a:uFill>
                  <a:solidFill>
                    <a:srgbClr val="FFFFFF"/>
                  </a:solidFill>
                </a:uFill>
                <a:latin typeface="Arial"/>
                <a:ea typeface="Arial"/>
              </a:rPr>
              <a:t>6</a:t>
            </a:fld>
            <a:endParaRPr lang="en-NZ" sz="1400" b="0" strike="noStrike" spc="-1">
              <a:solidFill>
                <a:srgbClr val="000000"/>
              </a:solidFill>
              <a:uFill>
                <a:solidFill>
                  <a:srgbClr val="FFFFFF"/>
                </a:solidFill>
              </a:uFill>
              <a:latin typeface="Times New Roman"/>
            </a:endParaRPr>
          </a:p>
        </p:txBody>
      </p:sp>
      <p:sp>
        <p:nvSpPr>
          <p:cNvPr id="442"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simplest classical DoS attack is a flooding attack on an organization. The aim</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this attack is to overwhelm the capacity of the network connection to the target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organization. If the attacker has access to a system with a higher-capacity network</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connection, then this system can likely generate a higher volume of traffic than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lower-capacity target connection can handle. For example, in the network shown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 Figure 7.1 , the attacker might use the large company’s Web server to target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medium-sized company with a lower-capacity network connection. The attack might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be as simple as using a flooding ping command directed at the Web server in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target company. This traffic can be handled by the higher-capacity links on the path</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between them, until the final router in the Internet cloud is reached. At this point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some packets must be discarded, with the remainder consuming most of the capacity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on the link to the medium-sized company. Other valid traffic will have little chance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surviving discard as the router responds to the resulting congestion on this link.</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 this classic ping flood attack, the source of the attack is clearly identified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since its address is used as the source address in the ICMP echo request packets. This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has two disadvantages from the attacker’s perspective. First, the source of the attack</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is explicitly identified, increasing the chance that the attacker can be identified and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legal action taken in response. Second, the targeted system will attempt to respond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packets being sent. In the case of any ICMP echo request packets received by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server, it would respond to each with an ICMP echo response packet directed back</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to the sender. This effectively reflects the attack back at the source system. Since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source system has a higher network bandwidth, it is more likely to survive this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reflected attack. However, its network performance will be noticeably affected, again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increasing the chances of the attack being detected and action taken in response. For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both of these reasons the attacker would like to hide the identity of the source system.</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This means that any such attack packets need to use a falsified, or spoofed, address.</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63125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B26DF239-36DB-43CC-96C7-CA0D1CE19854}" type="slidenum">
              <a:rPr lang="en-NZ" sz="1400" b="0" strike="noStrike" spc="-1">
                <a:solidFill>
                  <a:srgbClr val="000000"/>
                </a:solidFill>
                <a:uFill>
                  <a:solidFill>
                    <a:srgbClr val="FFFFFF"/>
                  </a:solidFill>
                </a:uFill>
                <a:latin typeface="Arial"/>
                <a:ea typeface="Arial"/>
              </a:rPr>
              <a:t>7</a:t>
            </a:fld>
            <a:endParaRPr lang="en-NZ" sz="1400" b="0" strike="noStrike" spc="-1">
              <a:solidFill>
                <a:srgbClr val="000000"/>
              </a:solidFill>
              <a:uFill>
                <a:solidFill>
                  <a:srgbClr val="FFFFFF"/>
                </a:solidFill>
              </a:uFill>
              <a:latin typeface="Times New Roman"/>
            </a:endParaRPr>
          </a:p>
        </p:txBody>
      </p:sp>
      <p:sp>
        <p:nvSpPr>
          <p:cNvPr id="444"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Arial"/>
                <a:ea typeface="ＭＳ Ｐゴシック"/>
              </a:rPr>
              <a:t>A common characteristic of packets used in many types of DoS attacks is the use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forged source addresses. This is known as source address spoofing. Given sufficiently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privileged access to the network handling code on a computer system, it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is easy to create packets with a forged source address (and indeed any other attribute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that is desired). This type of access is usually via the </a:t>
            </a:r>
            <a:r>
              <a:rPr lang="en-NZ" sz="2000" b="0" i="1" strike="noStrike" spc="-1">
                <a:solidFill>
                  <a:srgbClr val="000000"/>
                </a:solidFill>
                <a:uFill>
                  <a:solidFill>
                    <a:srgbClr val="FFFFFF"/>
                  </a:solidFill>
                </a:uFill>
                <a:latin typeface="Arial"/>
                <a:ea typeface="ＭＳ Ｐゴシック"/>
              </a:rPr>
              <a:t>raw socket interface on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many operating systems. This interface was provided for custom network testing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and research into network protocols. It is not needed for normal network operation.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However, for reasons of historical compatibility and inertia, this interface has been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maintained in many current operating systems. Having this standard interface available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greatly eases the task of any attacker trying to generate packets with forged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attributes. Otherwise an attacker would most likely need to install a custom device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driver on the source system to obtain this level of access to the network, which is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much more error prone and dependent on operating system version.</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Given raw access to the network interface, the attacker now generates large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volumes of packets. These would all have the target system as the destination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address but would use randomly selected, usually different, source addresses for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each packet. Consider the flooding ping example from the previous section. These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custom ICMP echo request packets would flow over the same path from the source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toward the target system. The same congestion would result in the router connected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to the final, lower capacity link. However, the ICMP echo response packets, generated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 response to those packets reaching the target system, would no longer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be reflected back to the source system. Rather they would be scattered across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Internet to all the various forged source addresses. Some of these addresses might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correspond to real systems. These might respond with some form of error packet,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since they were not expecting to see the response packet received. This only adds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flood of traffic directed at the target system. Some of the addresses may not be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used or may not reachable. For these, ICMP destination unreachable packets might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be sent back. Or these packets might simply be discarded. Any response packets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returned only add to the flood of traffic directed at the target system.</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Also, the use of packets with forged source addresses means the attacking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 is much harder to identify. The attack packets seem to have originated at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addresses scattered across the Internet. Hence, just inspecting each packet’s header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is not sufficient to identify its source. Rather the flow of packets of some specific</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form through the routers along the path from the source to the target system must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be identified. This requires the cooperation of the network engineers managing all</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these routers and is a much harder task than simply reading off the source address.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It is not a task that can be automatically requested by the packet recipients. Rather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it usually requires the network engineers to specifically query flow information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from their routers. This is a manual process that takes time and effort to organize.</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It is worth considering why such easy forgery of source addresses is allowed on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Internet. It dates back to the development of TCP/IP, which occurred in a generally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cooperative, trusting environment. TCP/IP simply does not include the ability,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by default, to ensure that the source address in a packet really does correspond with</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that of the originating system. It is possible to impose filtering on routers to ensure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this (or at least that source network address is valid). However, this filtering needs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to be imposed as close to the originating system as possible, where the knowledge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valid source addresses is as accurate as possible. In general, this should occur at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point where an organization’s network connects to the wider Internet, at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borders of the ISP’s providing this connection. Despite this being a long-standing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security recommendation to combat problems such as DoS attacks, many ISPs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do not implement such filtering. As a consequence, attacks using spoofed-source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packets continue to occur frequently.</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There is a useful side effect of this scattering of response packets to some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origi nal flow of spoofed-source packets. Security researchers, such as those with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Honeynet Project, have taken blocks of unused IP addresses, advertised routes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them, and then collected details of any packets sent to these addresses. Since no real</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systems use these addresses, no legitimate packets should be directed to them. Any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packets received might simply be corrupted. It is much more likely, though, that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they are the direct or indirect result of network attacks. The ICMP echo response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packets generated in response to a ping flood using randomly spoofed source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addresses is a good example. This is known as backscatter traffic . Monitoring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type of packets gives valuable information on the type and scale of attacks being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used, as described by [MOOR06], for example. This information is being used to</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develop responses to the attacks being seen.</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69271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778E6DAC-FDC1-4F55-AC6B-8D5291CB7747}" type="slidenum">
              <a:rPr lang="en-NZ" sz="1400" b="0" strike="noStrike" spc="-1">
                <a:solidFill>
                  <a:srgbClr val="000000"/>
                </a:solidFill>
                <a:uFill>
                  <a:solidFill>
                    <a:srgbClr val="FFFFFF"/>
                  </a:solidFill>
                </a:uFill>
                <a:latin typeface="Arial"/>
                <a:ea typeface="Arial"/>
              </a:rPr>
              <a:t>8</a:t>
            </a:fld>
            <a:endParaRPr lang="en-NZ" sz="1400" b="0" strike="noStrike" spc="-1">
              <a:solidFill>
                <a:srgbClr val="000000"/>
              </a:solidFill>
              <a:uFill>
                <a:solidFill>
                  <a:srgbClr val="FFFFFF"/>
                </a:solidFill>
              </a:uFill>
              <a:latin typeface="Times New Roman"/>
            </a:endParaRPr>
          </a:p>
        </p:txBody>
      </p:sp>
      <p:sp>
        <p:nvSpPr>
          <p:cNvPr id="446"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Arial"/>
                <a:ea typeface="ＭＳ Ｐゴシック"/>
              </a:rPr>
              <a:t>Along with the basic flooding attack, the other common classic DoS attack is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SYN spoofing attack. This attacks the ability of a network server to respond to TCP</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connection requests by overflowing the tables used to manage such connections.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This means future connection requests from legitimate users fail, denying them</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access to the server. It is thus an attack on system resources, specifically the network</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handling code in the operating system.</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93531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5EB38EAC-E7D7-42D7-94AB-D3C676E1B553}" type="slidenum">
              <a:rPr lang="en-NZ" sz="1400" b="0" strike="noStrike" spc="-1">
                <a:solidFill>
                  <a:srgbClr val="000000"/>
                </a:solidFill>
                <a:uFill>
                  <a:solidFill>
                    <a:srgbClr val="FFFFFF"/>
                  </a:solidFill>
                </a:uFill>
                <a:latin typeface="Arial"/>
                <a:ea typeface="Arial"/>
              </a:rPr>
              <a:t>9</a:t>
            </a:fld>
            <a:endParaRPr lang="en-NZ" sz="1400" b="0" strike="noStrike" spc="-1">
              <a:solidFill>
                <a:srgbClr val="000000"/>
              </a:solidFill>
              <a:uFill>
                <a:solidFill>
                  <a:srgbClr val="FFFFFF"/>
                </a:solidFill>
              </a:uFill>
              <a:latin typeface="Times New Roman"/>
            </a:endParaRPr>
          </a:p>
        </p:txBody>
      </p:sp>
      <p:sp>
        <p:nvSpPr>
          <p:cNvPr id="448"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Arial"/>
                <a:ea typeface="ＭＳ Ｐゴシック"/>
              </a:rPr>
              <a:t>To understand the operation of these attacks, we need to review the three-way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handshake that TCP uses to establish a connection. This is illustrated in Figure 7.2 .</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client system initiates the request for a TCP connection by sending a SYN packet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to the server. This identifies the client’s address and port number and supplies an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initial sequence number. It may also include a request for other TCP options.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server records all the details about this request in a table of known TCP connections.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It then responds to the client with a SYN-ACK packet. This includes a sequence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number for the server and increments the client’s sequence number to confirm receipt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of the SYN packet. Once the client receives this, it sends an ACK packet to the server</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with an incremented server sequence number and marks the connection as established.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Likewise, when the server receives this ACK packet, it also marks the connection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as established. Either party may then proceed with data transfer. In practice, this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ideal exchange sometimes fails. These packets are transported using IP, which is an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unreliable, though best-effort, network protocol. Any of the packets might be lost in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transit, as a result of congestion, for example. Hence both the client and server keep</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track of which packets they have sent and, if no response is received in a reasonable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time, will resend those packets. As a result, TCP is a reliable transport protocol, and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any applications using it need not concern themselves with problems of lost or reordered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packets. This does, however, impose an overhead on the systems in managing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this reliable transfer of packets.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2250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extShape 1"/>
          <p:cNvSpPr txBox="1"/>
          <p:nvPr/>
        </p:nvSpPr>
        <p:spPr>
          <a:xfrm>
            <a:off x="0" y="0"/>
            <a:ext cx="360000" cy="360000"/>
          </a:xfrm>
          <a:prstGeom prst="rect">
            <a:avLst/>
          </a:prstGeom>
          <a:noFill/>
          <a:ln>
            <a:noFill/>
          </a:ln>
        </p:spPr>
        <p:txBody>
          <a:bodyPr lIns="90000" tIns="45000" rIns="90000" bIns="45000"/>
          <a:lstStyle/>
          <a:p>
            <a:pPr>
              <a:lnSpc>
                <a:spcPct val="100000"/>
              </a:lnSpc>
            </a:pPr>
            <a:fld id="{0EF8D6E5-9AA8-45CC-BED2-FEF0D336AB77}" type="slidenum">
              <a:rPr lang="en-NZ" sz="1400" b="0" strike="noStrike" spc="-1">
                <a:solidFill>
                  <a:srgbClr val="000000"/>
                </a:solidFill>
                <a:uFill>
                  <a:solidFill>
                    <a:srgbClr val="FFFFFF"/>
                  </a:solidFill>
                </a:uFill>
                <a:latin typeface="Arial"/>
                <a:ea typeface="Arial"/>
              </a:rPr>
              <a:t>10</a:t>
            </a:fld>
            <a:endParaRPr lang="en-NZ" sz="1400" b="0" strike="noStrike" spc="-1">
              <a:solidFill>
                <a:srgbClr val="000000"/>
              </a:solidFill>
              <a:uFill>
                <a:solidFill>
                  <a:srgbClr val="FFFFFF"/>
                </a:solidFill>
              </a:uFill>
              <a:latin typeface="Times New Roman"/>
            </a:endParaRPr>
          </a:p>
        </p:txBody>
      </p:sp>
      <p:sp>
        <p:nvSpPr>
          <p:cNvPr id="450" name="PlaceHolder 2"/>
          <p:cNvSpPr>
            <a:spLocks noGrp="1"/>
          </p:cNvSpPr>
          <p:nvPr>
            <p:ph type="body"/>
          </p:nvPr>
        </p:nvSpPr>
        <p:spPr>
          <a:xfrm>
            <a:off x="914400" y="4343400"/>
            <a:ext cx="5028840" cy="4114440"/>
          </a:xfrm>
          <a:prstGeom prst="rect">
            <a:avLst/>
          </a:prstGeom>
        </p:spPr>
        <p:txBody>
          <a:bodyPr tIns="91440" bIns="91440" anchor="ctr"/>
          <a:lstStyle/>
          <a:p>
            <a:pPr marL="216000" indent="-216000">
              <a:lnSpc>
                <a:spcPct val="100000"/>
              </a:lnSpc>
            </a:pPr>
            <a:r>
              <a:rPr lang="en-NZ" sz="2000" b="0" strike="noStrike" spc="-1">
                <a:solidFill>
                  <a:srgbClr val="000000"/>
                </a:solidFill>
                <a:uFill>
                  <a:solidFill>
                    <a:srgbClr val="FFFFFF"/>
                  </a:solidFill>
                </a:uFill>
                <a:latin typeface="Arial"/>
                <a:ea typeface="ＭＳ Ｐゴシック"/>
              </a:rPr>
              <a:t>A SYN spoofing attack exploits this behavior on the targeted server system.</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attacker generates a number of SYN connection request packets with forged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source addresses. For each of these the server records the details of the TCP connection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request and sends the SYN-ACK packet to the claimed source address,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as shown in Figure 7.3 . If there is a valid system at this address, it will respond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with a RST (reset) packet to cancel this unknown connection request. When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server receives this packet, it cancels the connection request and removes the saved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information. However, if the source system is too busy, or there is no system at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forged address, then no reply will return. In these cases the server will resend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SYN-ACK packet a number of times before finally assuming the connection request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has failed and deleting the information saved concerning it. In this period between</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when the original SYN packet is received and when the server assumes the request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has failed, the server is using an entry in its table of known TCP connections. This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table is typically sized on the assumption that most connection requests quickly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succeed and that a reasonable number of requests may be handled simultaneously.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However, in a SYN spoofing attack, the attacker directs a very large number of</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forged connection requests at the targeted server. These rapidly fill the table of</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known TCP connections on the server. Once this table is full, any future requests,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including legitimate requests from other users, are rejected. The table entries will</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time out and be removed, which in normal network usage corrects temporary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overflow problems. However, if the attacker keeps a sufficient volume of forged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requests flowing, this table will be constantly full and the server will be effectively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cut off from the Internet, unable to respond to most legitimate connection requests.</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 order to increase the usage of the known TCP connections table,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attacker ideally wishes to use addresses that will not respond to the SYN-ACK with</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 RST. This can be done by overloading the host that owns the chosen spoofed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source address, or by simply using a wide range of random addresses. In this case,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attacker relies on the fact that there are many unused addresses on the Internet.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Consequently, a reasonable proportion of randomly generated addresses will not</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correspond to a real host.</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There is a significant difference in the volume of network traffic between a</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SYN spoof attack and the basic flooding attack we discussed. The actual volume of</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SYN traffic can be comparatively low, nowhere near the maximum capacity of the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link to the server. It simply has to be high enough to keep the known TCP connections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table filled. Unlike the flooding attack, this means the attacker does not need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access to a high-volume network connection. In the network shown in Figure 7.1 ,</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the medium-sized organization, or even a broadband home user, could successfully</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attack the large company server using a SYN spoofing attack.</a:t>
            </a:r>
            <a:endParaRPr lang="en-NZ" sz="2000" b="0" strike="noStrike" spc="-1">
              <a:solidFill>
                <a:srgbClr val="000000"/>
              </a:solidFill>
              <a:uFill>
                <a:solidFill>
                  <a:srgbClr val="FFFFFF"/>
                </a:solidFill>
              </a:uFill>
              <a:latin typeface="Arial"/>
            </a:endParaRPr>
          </a:p>
          <a:p>
            <a:pPr marL="216000" indent="-216000">
              <a:lnSpc>
                <a:spcPct val="100000"/>
              </a:lnSpc>
            </a:pP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A flood of packets from a single server or a SYN spoofing attack originating</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on a single system were probably the two most common early forms of DoS attacks.</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In the case of a flooding attack this was a significant limitation, and attacks evolved</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to use multiple systems to increase their effectiveness. We next examine in more</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detail some of the variants of a flooding attack. These can be launched either from a</a:t>
            </a:r>
            <a:endParaRPr lang="en-NZ" sz="2000" b="0" strike="noStrike" spc="-1">
              <a:solidFill>
                <a:srgbClr val="000000"/>
              </a:solidFill>
              <a:uFill>
                <a:solidFill>
                  <a:srgbClr val="FFFFFF"/>
                </a:solidFill>
              </a:uFill>
              <a:latin typeface="Arial"/>
            </a:endParaRPr>
          </a:p>
          <a:p>
            <a:pPr marL="216000" indent="-216000">
              <a:lnSpc>
                <a:spcPct val="100000"/>
              </a:lnSpc>
            </a:pPr>
            <a:r>
              <a:rPr lang="en-NZ" sz="2000" b="0" strike="noStrike" spc="-1">
                <a:solidFill>
                  <a:srgbClr val="000000"/>
                </a:solidFill>
                <a:uFill>
                  <a:solidFill>
                    <a:srgbClr val="FFFFFF"/>
                  </a:solidFill>
                </a:uFill>
                <a:latin typeface="Arial"/>
                <a:ea typeface="ＭＳ Ｐゴシック"/>
              </a:rPr>
              <a:t>single or multiple systems, using a range of mechanisms, which we explore.</a:t>
            </a:r>
            <a:endParaRPr lang="en-NZ" sz="20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52112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25" name="PlaceHolder 2"/>
          <p:cNvSpPr>
            <a:spLocks noGrp="1"/>
          </p:cNvSpPr>
          <p:nvPr>
            <p:ph type="body"/>
          </p:nvPr>
        </p:nvSpPr>
        <p:spPr>
          <a:xfrm>
            <a:off x="457200" y="160020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33"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pic>
        <p:nvPicPr>
          <p:cNvPr id="35" name="Picture 34"/>
          <p:cNvPicPr/>
          <p:nvPr/>
        </p:nvPicPr>
        <p:blipFill>
          <a:blip r:embed="rId2"/>
          <a:stretch/>
        </p:blipFill>
        <p:spPr>
          <a:xfrm>
            <a:off x="1276920" y="1600200"/>
            <a:ext cx="6589080" cy="5257440"/>
          </a:xfrm>
          <a:prstGeom prst="rect">
            <a:avLst/>
          </a:prstGeom>
          <a:ln>
            <a:noFill/>
          </a:ln>
        </p:spPr>
      </p:pic>
      <p:pic>
        <p:nvPicPr>
          <p:cNvPr id="36" name="Picture 35"/>
          <p:cNvPicPr/>
          <p:nvPr/>
        </p:nvPicPr>
        <p:blipFill>
          <a:blip r:embed="rId2"/>
          <a:stretch/>
        </p:blipFill>
        <p:spPr>
          <a:xfrm>
            <a:off x="1276920" y="1600200"/>
            <a:ext cx="6589080" cy="52574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44" name="PlaceHolder 2"/>
          <p:cNvSpPr>
            <a:spLocks noGrp="1"/>
          </p:cNvSpPr>
          <p:nvPr>
            <p:ph type="subTitle"/>
          </p:nvPr>
        </p:nvSpPr>
        <p:spPr>
          <a:xfrm>
            <a:off x="457200" y="1600200"/>
            <a:ext cx="8229240" cy="525744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46"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4680"/>
            <a:ext cx="8229240" cy="614412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53"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54" name="PlaceHolder 3"/>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55" name="PlaceHolder 4"/>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4" name="PlaceHolder 2"/>
          <p:cNvSpPr>
            <a:spLocks noGrp="1"/>
          </p:cNvSpPr>
          <p:nvPr>
            <p:ph type="subTitle"/>
          </p:nvPr>
        </p:nvSpPr>
        <p:spPr>
          <a:xfrm>
            <a:off x="457200" y="1600200"/>
            <a:ext cx="8229240" cy="525744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020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70"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71" name="PlaceHolder 5"/>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73"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74" name="PlaceHolder 3"/>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pic>
        <p:nvPicPr>
          <p:cNvPr id="75" name="Picture 74"/>
          <p:cNvPicPr/>
          <p:nvPr/>
        </p:nvPicPr>
        <p:blipFill>
          <a:blip r:embed="rId2"/>
          <a:stretch/>
        </p:blipFill>
        <p:spPr>
          <a:xfrm>
            <a:off x="1276920" y="1600200"/>
            <a:ext cx="6589080" cy="5257440"/>
          </a:xfrm>
          <a:prstGeom prst="rect">
            <a:avLst/>
          </a:prstGeom>
          <a:ln>
            <a:noFill/>
          </a:ln>
        </p:spPr>
      </p:pic>
      <p:pic>
        <p:nvPicPr>
          <p:cNvPr id="76" name="Picture 75"/>
          <p:cNvPicPr/>
          <p:nvPr/>
        </p:nvPicPr>
        <p:blipFill>
          <a:blip r:embed="rId2"/>
          <a:stretch/>
        </p:blipFill>
        <p:spPr>
          <a:xfrm>
            <a:off x="1276920" y="1600200"/>
            <a:ext cx="6589080" cy="525744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84" name="PlaceHolder 2"/>
          <p:cNvSpPr>
            <a:spLocks noGrp="1"/>
          </p:cNvSpPr>
          <p:nvPr>
            <p:ph type="subTitle"/>
          </p:nvPr>
        </p:nvSpPr>
        <p:spPr>
          <a:xfrm>
            <a:off x="457200" y="1600200"/>
            <a:ext cx="8229240" cy="525744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86"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6"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57200" y="274680"/>
            <a:ext cx="8229240" cy="614412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93"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94" name="PlaceHolder 3"/>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95" name="PlaceHolder 4"/>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97"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98"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99"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01"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02"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03" name="PlaceHolder 4"/>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05" name="PlaceHolder 2"/>
          <p:cNvSpPr>
            <a:spLocks noGrp="1"/>
          </p:cNvSpPr>
          <p:nvPr>
            <p:ph type="body"/>
          </p:nvPr>
        </p:nvSpPr>
        <p:spPr>
          <a:xfrm>
            <a:off x="457200" y="160020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06" name="PlaceHolder 3"/>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09"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10"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11" name="PlaceHolder 5"/>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13"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14" name="PlaceHolder 3"/>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pic>
        <p:nvPicPr>
          <p:cNvPr id="115" name="Picture 114"/>
          <p:cNvPicPr/>
          <p:nvPr/>
        </p:nvPicPr>
        <p:blipFill>
          <a:blip r:embed="rId2"/>
          <a:stretch/>
        </p:blipFill>
        <p:spPr>
          <a:xfrm>
            <a:off x="1276920" y="1600200"/>
            <a:ext cx="6589080" cy="5257440"/>
          </a:xfrm>
          <a:prstGeom prst="rect">
            <a:avLst/>
          </a:prstGeom>
          <a:ln>
            <a:noFill/>
          </a:ln>
        </p:spPr>
      </p:pic>
      <p:pic>
        <p:nvPicPr>
          <p:cNvPr id="116" name="Picture 115"/>
          <p:cNvPicPr/>
          <p:nvPr/>
        </p:nvPicPr>
        <p:blipFill>
          <a:blip r:embed="rId2"/>
          <a:stretch/>
        </p:blipFill>
        <p:spPr>
          <a:xfrm>
            <a:off x="1276920" y="1600200"/>
            <a:ext cx="6589080" cy="525744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25" name="PlaceHolder 2"/>
          <p:cNvSpPr>
            <a:spLocks noGrp="1"/>
          </p:cNvSpPr>
          <p:nvPr>
            <p:ph type="subTitle"/>
          </p:nvPr>
        </p:nvSpPr>
        <p:spPr>
          <a:xfrm>
            <a:off x="457200" y="1600200"/>
            <a:ext cx="8229240" cy="525744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27"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29"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30" name="PlaceHolder 3"/>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457200" y="274680"/>
            <a:ext cx="8229240" cy="614412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34"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35" name="PlaceHolder 3"/>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36" name="PlaceHolder 4"/>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38"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39"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40"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42"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43"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44" name="PlaceHolder 4"/>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46" name="PlaceHolder 2"/>
          <p:cNvSpPr>
            <a:spLocks noGrp="1"/>
          </p:cNvSpPr>
          <p:nvPr>
            <p:ph type="body"/>
          </p:nvPr>
        </p:nvSpPr>
        <p:spPr>
          <a:xfrm>
            <a:off x="457200" y="160020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47" name="PlaceHolder 3"/>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49"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50"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51"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52" name="PlaceHolder 5"/>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54"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55" name="PlaceHolder 3"/>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pic>
        <p:nvPicPr>
          <p:cNvPr id="156" name="Picture 155"/>
          <p:cNvPicPr/>
          <p:nvPr/>
        </p:nvPicPr>
        <p:blipFill>
          <a:blip r:embed="rId2"/>
          <a:stretch/>
        </p:blipFill>
        <p:spPr>
          <a:xfrm>
            <a:off x="1276920" y="1600200"/>
            <a:ext cx="6589080" cy="5257440"/>
          </a:xfrm>
          <a:prstGeom prst="rect">
            <a:avLst/>
          </a:prstGeom>
          <a:ln>
            <a:noFill/>
          </a:ln>
        </p:spPr>
      </p:pic>
      <p:pic>
        <p:nvPicPr>
          <p:cNvPr id="157" name="Picture 156"/>
          <p:cNvPicPr/>
          <p:nvPr/>
        </p:nvPicPr>
        <p:blipFill>
          <a:blip r:embed="rId2"/>
          <a:stretch/>
        </p:blipFill>
        <p:spPr>
          <a:xfrm>
            <a:off x="1276920" y="1600200"/>
            <a:ext cx="6589080" cy="525744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68" name="PlaceHolder 2"/>
          <p:cNvSpPr>
            <a:spLocks noGrp="1"/>
          </p:cNvSpPr>
          <p:nvPr>
            <p:ph type="subTitle"/>
          </p:nvPr>
        </p:nvSpPr>
        <p:spPr>
          <a:xfrm>
            <a:off x="457200" y="1600200"/>
            <a:ext cx="8229240" cy="525744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70"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72"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73" name="PlaceHolder 3"/>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457200" y="274680"/>
            <a:ext cx="8229240" cy="614412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77"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78" name="PlaceHolder 3"/>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79" name="PlaceHolder 4"/>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81"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82"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83"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85"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86"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87" name="PlaceHolder 4"/>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89" name="PlaceHolder 2"/>
          <p:cNvSpPr>
            <a:spLocks noGrp="1"/>
          </p:cNvSpPr>
          <p:nvPr>
            <p:ph type="body"/>
          </p:nvPr>
        </p:nvSpPr>
        <p:spPr>
          <a:xfrm>
            <a:off x="457200" y="160020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90" name="PlaceHolder 3"/>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92"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93"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94"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95" name="PlaceHolder 5"/>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4680"/>
            <a:ext cx="8229240" cy="614412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97"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98" name="PlaceHolder 3"/>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pic>
        <p:nvPicPr>
          <p:cNvPr id="199" name="Picture 198"/>
          <p:cNvPicPr/>
          <p:nvPr/>
        </p:nvPicPr>
        <p:blipFill>
          <a:blip r:embed="rId2"/>
          <a:stretch/>
        </p:blipFill>
        <p:spPr>
          <a:xfrm>
            <a:off x="1276920" y="1600200"/>
            <a:ext cx="6589080" cy="5257440"/>
          </a:xfrm>
          <a:prstGeom prst="rect">
            <a:avLst/>
          </a:prstGeom>
          <a:ln>
            <a:noFill/>
          </a:ln>
        </p:spPr>
      </p:pic>
      <p:pic>
        <p:nvPicPr>
          <p:cNvPr id="200" name="Picture 199"/>
          <p:cNvPicPr/>
          <p:nvPr/>
        </p:nvPicPr>
        <p:blipFill>
          <a:blip r:embed="rId2"/>
          <a:stretch/>
        </p:blipFill>
        <p:spPr>
          <a:xfrm>
            <a:off x="1276920" y="1600200"/>
            <a:ext cx="6589080" cy="5257440"/>
          </a:xfrm>
          <a:prstGeom prst="rect">
            <a:avLst/>
          </a:prstGeom>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288" name="PlaceHolder 2"/>
          <p:cNvSpPr>
            <a:spLocks noGrp="1"/>
          </p:cNvSpPr>
          <p:nvPr>
            <p:ph type="subTitle"/>
          </p:nvPr>
        </p:nvSpPr>
        <p:spPr>
          <a:xfrm>
            <a:off x="457200" y="1600200"/>
            <a:ext cx="8229240" cy="525744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290"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292"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293" name="PlaceHolder 3"/>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5" name="PlaceHolder 1"/>
          <p:cNvSpPr>
            <a:spLocks noGrp="1"/>
          </p:cNvSpPr>
          <p:nvPr>
            <p:ph type="subTitle"/>
          </p:nvPr>
        </p:nvSpPr>
        <p:spPr>
          <a:xfrm>
            <a:off x="457200" y="274680"/>
            <a:ext cx="8229240" cy="6144120"/>
          </a:xfrm>
          <a:prstGeom prst="rect">
            <a:avLst/>
          </a:prstGeom>
        </p:spPr>
        <p:txBody>
          <a:bodyPr lIns="0" tIns="0" rIns="0" bIns="0" anchor="ctr"/>
          <a:lstStyle/>
          <a:p>
            <a:pPr algn="ctr"/>
            <a:endParaRPr lang="en-NZ"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297"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298" name="PlaceHolder 3"/>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299" name="PlaceHolder 4"/>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301"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02"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03"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305"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06"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07" name="PlaceHolder 4"/>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3"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467424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309" name="PlaceHolder 2"/>
          <p:cNvSpPr>
            <a:spLocks noGrp="1"/>
          </p:cNvSpPr>
          <p:nvPr>
            <p:ph type="body"/>
          </p:nvPr>
        </p:nvSpPr>
        <p:spPr>
          <a:xfrm>
            <a:off x="457200" y="160020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10" name="PlaceHolder 3"/>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312"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13"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14"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15" name="PlaceHolder 5"/>
          <p:cNvSpPr>
            <a:spLocks noGrp="1"/>
          </p:cNvSpPr>
          <p:nvPr>
            <p:ph type="body"/>
          </p:nvPr>
        </p:nvSpPr>
        <p:spPr>
          <a:xfrm>
            <a:off x="45720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317" name="PlaceHolder 2"/>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318" name="PlaceHolder 3"/>
          <p:cNvSpPr>
            <a:spLocks noGrp="1"/>
          </p:cNvSpPr>
          <p:nvPr>
            <p:ph type="body"/>
          </p:nvPr>
        </p:nvSpPr>
        <p:spPr>
          <a:xfrm>
            <a:off x="457200" y="1600200"/>
            <a:ext cx="822924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pic>
        <p:nvPicPr>
          <p:cNvPr id="319" name="Picture 318"/>
          <p:cNvPicPr/>
          <p:nvPr/>
        </p:nvPicPr>
        <p:blipFill>
          <a:blip r:embed="rId2"/>
          <a:stretch/>
        </p:blipFill>
        <p:spPr>
          <a:xfrm>
            <a:off x="1276920" y="1600200"/>
            <a:ext cx="6589080" cy="5257440"/>
          </a:xfrm>
          <a:prstGeom prst="rect">
            <a:avLst/>
          </a:prstGeom>
          <a:ln>
            <a:noFill/>
          </a:ln>
        </p:spPr>
      </p:pic>
      <p:pic>
        <p:nvPicPr>
          <p:cNvPr id="320" name="Picture 319"/>
          <p:cNvPicPr/>
          <p:nvPr/>
        </p:nvPicPr>
        <p:blipFill>
          <a:blip r:embed="rId2"/>
          <a:stretch/>
        </p:blipFill>
        <p:spPr>
          <a:xfrm>
            <a:off x="1276920" y="1600200"/>
            <a:ext cx="6589080" cy="5257440"/>
          </a:xfrm>
          <a:prstGeom prst="rect">
            <a:avLst/>
          </a:prstGeom>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9B2FE58C-48E5-4F1D-8324-1C8A9DD11624}" type="datetime1">
              <a:rPr lang="zh-TW" altLang="en-US" smtClean="0"/>
              <a:t>2017/8/11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937D58-9022-416A-BC50-57D05CCAFF70}" type="slidenum">
              <a:rPr lang="zh-TW" altLang="en-US" smtClean="0"/>
              <a:t>‹#›</a:t>
            </a:fld>
            <a:endParaRPr lang="zh-TW"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1940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AB3C8E7-DA1E-4F01-96D0-687FB2E93132}" type="datetime1">
              <a:rPr lang="zh-TW" altLang="en-US" smtClean="0"/>
              <a:t>2017/8/11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937D58-9022-416A-BC50-57D05CCAFF70}" type="slidenum">
              <a:rPr lang="zh-TW" altLang="en-US" smtClean="0"/>
              <a:t>‹#›</a:t>
            </a:fld>
            <a:endParaRPr lang="zh-TW" altLang="en-US"/>
          </a:p>
        </p:txBody>
      </p:sp>
    </p:spTree>
    <p:extLst>
      <p:ext uri="{BB962C8B-B14F-4D97-AF65-F5344CB8AC3E}">
        <p14:creationId xmlns:p14="http://schemas.microsoft.com/office/powerpoint/2010/main" val="5640877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05505A1D-8B93-4038-85D9-A28871768B5C}" type="datetime1">
              <a:rPr lang="zh-TW" altLang="en-US" smtClean="0"/>
              <a:t>2017/8/11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937D58-9022-416A-BC50-57D05CCAFF70}" type="slidenum">
              <a:rPr lang="zh-TW" altLang="en-US" smtClean="0"/>
              <a:t>‹#›</a:t>
            </a:fld>
            <a:endParaRPr lang="zh-TW"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3841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43A9FB0-CF0D-417D-8DDB-ED2E528D14C8}" type="datetime1">
              <a:rPr lang="zh-TW" altLang="en-US" smtClean="0"/>
              <a:t>2017/8/11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937D58-9022-416A-BC50-57D05CCAFF70}" type="slidenum">
              <a:rPr lang="zh-TW" altLang="en-US" smtClean="0"/>
              <a:t>‹#›</a:t>
            </a:fld>
            <a:endParaRPr lang="zh-TW" altLang="en-US"/>
          </a:p>
        </p:txBody>
      </p:sp>
    </p:spTree>
    <p:extLst>
      <p:ext uri="{BB962C8B-B14F-4D97-AF65-F5344CB8AC3E}">
        <p14:creationId xmlns:p14="http://schemas.microsoft.com/office/powerpoint/2010/main" val="25069948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22960" y="2582334"/>
            <a:ext cx="370332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63440" y="2582334"/>
            <a:ext cx="370332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7B92A97-7598-41C3-B908-6E883D4E2229}" type="datetime1">
              <a:rPr lang="zh-TW" altLang="en-US" smtClean="0"/>
              <a:t>2017/8/11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F937D58-9022-416A-BC50-57D05CCAFF70}" type="slidenum">
              <a:rPr lang="zh-TW" altLang="en-US" smtClean="0"/>
              <a:t>‹#›</a:t>
            </a:fld>
            <a:endParaRPr lang="zh-TW" altLang="en-US"/>
          </a:p>
        </p:txBody>
      </p:sp>
    </p:spTree>
    <p:extLst>
      <p:ext uri="{BB962C8B-B14F-4D97-AF65-F5344CB8AC3E}">
        <p14:creationId xmlns:p14="http://schemas.microsoft.com/office/powerpoint/2010/main" val="28681546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2B1A1C3-3C94-4238-A871-530131500F1C}" type="datetime1">
              <a:rPr lang="zh-TW" altLang="en-US" smtClean="0"/>
              <a:t>2017/8/11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F937D58-9022-416A-BC50-57D05CCAFF70}" type="slidenum">
              <a:rPr lang="zh-TW" altLang="en-US" smtClean="0"/>
              <a:t>‹#›</a:t>
            </a:fld>
            <a:endParaRPr lang="zh-TW" altLang="en-US"/>
          </a:p>
        </p:txBody>
      </p:sp>
    </p:spTree>
    <p:extLst>
      <p:ext uri="{BB962C8B-B14F-4D97-AF65-F5344CB8AC3E}">
        <p14:creationId xmlns:p14="http://schemas.microsoft.com/office/powerpoint/2010/main" val="1237896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F50220-BB02-4177-8CAA-EE6B9B587B96}" type="datetime1">
              <a:rPr lang="zh-TW" altLang="en-US" smtClean="0"/>
              <a:t>2017/8/11</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7F937D58-9022-416A-BC50-57D05CCAFF70}" type="slidenum">
              <a:rPr lang="zh-TW" altLang="en-US" smtClean="0"/>
              <a:t>‹#›</a:t>
            </a:fld>
            <a:endParaRPr lang="zh-TW" altLang="en-US"/>
          </a:p>
        </p:txBody>
      </p:sp>
    </p:spTree>
    <p:extLst>
      <p:ext uri="{BB962C8B-B14F-4D97-AF65-F5344CB8AC3E}">
        <p14:creationId xmlns:p14="http://schemas.microsoft.com/office/powerpoint/2010/main" val="2413978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17" name="PlaceHolder 2"/>
          <p:cNvSpPr>
            <a:spLocks noGrp="1"/>
          </p:cNvSpPr>
          <p:nvPr>
            <p:ph type="body"/>
          </p:nvPr>
        </p:nvSpPr>
        <p:spPr>
          <a:xfrm>
            <a:off x="457200" y="1600200"/>
            <a:ext cx="4015800" cy="525744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4674240" y="434664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DD7E706B-A68D-46C7-AAB6-37EDF6FB2E06}" type="datetime1">
              <a:rPr lang="zh-TW" altLang="en-US" smtClean="0"/>
              <a:t>2017/8/11</a:t>
            </a:fld>
            <a:endParaRPr lang="zh-TW"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937D58-9022-416A-BC50-57D05CCAFF70}" type="slidenum">
              <a:rPr lang="zh-TW" altLang="en-US" smtClean="0"/>
              <a:t>‹#›</a:t>
            </a:fld>
            <a:endParaRPr lang="zh-TW" altLang="en-US"/>
          </a:p>
        </p:txBody>
      </p:sp>
    </p:spTree>
    <p:extLst>
      <p:ext uri="{BB962C8B-B14F-4D97-AF65-F5344CB8AC3E}">
        <p14:creationId xmlns:p14="http://schemas.microsoft.com/office/powerpoint/2010/main" val="14607330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E1892C2-DC1B-44B0-83CA-1ABBD85ECE82}" type="datetime1">
              <a:rPr lang="zh-TW" altLang="en-US" smtClean="0"/>
              <a:t>2017/8/11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F937D58-9022-416A-BC50-57D05CCAFF70}" type="slidenum">
              <a:rPr lang="zh-TW" altLang="en-US" smtClean="0"/>
              <a:t>‹#›</a:t>
            </a:fld>
            <a:endParaRPr lang="zh-TW" altLang="en-US"/>
          </a:p>
        </p:txBody>
      </p:sp>
    </p:spTree>
    <p:extLst>
      <p:ext uri="{BB962C8B-B14F-4D97-AF65-F5344CB8AC3E}">
        <p14:creationId xmlns:p14="http://schemas.microsoft.com/office/powerpoint/2010/main" val="22244083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E2AD02C-AC12-403D-B588-75F1564FC165}" type="datetime1">
              <a:rPr lang="zh-TW" altLang="en-US" smtClean="0"/>
              <a:t>2017/8/11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937D58-9022-416A-BC50-57D05CCAFF70}" type="slidenum">
              <a:rPr lang="zh-TW" altLang="en-US" smtClean="0"/>
              <a:t>‹#›</a:t>
            </a:fld>
            <a:endParaRPr lang="zh-TW" altLang="en-US"/>
          </a:p>
        </p:txBody>
      </p:sp>
    </p:spTree>
    <p:extLst>
      <p:ext uri="{BB962C8B-B14F-4D97-AF65-F5344CB8AC3E}">
        <p14:creationId xmlns:p14="http://schemas.microsoft.com/office/powerpoint/2010/main" val="41184245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12EF3D9-C8AF-477A-82B0-2B70B631CB29}" type="datetime1">
              <a:rPr lang="zh-TW" altLang="en-US" smtClean="0"/>
              <a:t>2017/8/11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F937D58-9022-416A-BC50-57D05CCAFF70}" type="slidenum">
              <a:rPr lang="zh-TW" altLang="en-US" smtClean="0"/>
              <a:t>‹#›</a:t>
            </a:fld>
            <a:endParaRPr lang="zh-TW" altLang="en-US"/>
          </a:p>
        </p:txBody>
      </p:sp>
    </p:spTree>
    <p:extLst>
      <p:ext uri="{BB962C8B-B14F-4D97-AF65-F5344CB8AC3E}">
        <p14:creationId xmlns:p14="http://schemas.microsoft.com/office/powerpoint/2010/main" val="236634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4680"/>
            <a:ext cx="8229240" cy="1325160"/>
          </a:xfrm>
          <a:prstGeom prst="rect">
            <a:avLst/>
          </a:prstGeom>
        </p:spPr>
        <p:txBody>
          <a:bodyPr lIns="0" tIns="0" rIns="0" bIns="0" anchor="ctr"/>
          <a:lstStyle/>
          <a:p>
            <a:endParaRPr lang="en-NZ" sz="1400" b="0" strike="noStrike" spc="-1">
              <a:solidFill>
                <a:srgbClr val="000000"/>
              </a:solidFill>
              <a:uFill>
                <a:solidFill>
                  <a:srgbClr val="FFFFFF"/>
                </a:solidFill>
              </a:uFill>
              <a:latin typeface="Arial"/>
            </a:endParaRPr>
          </a:p>
        </p:txBody>
      </p:sp>
      <p:sp>
        <p:nvSpPr>
          <p:cNvPr id="21" name="PlaceHolder 2"/>
          <p:cNvSpPr>
            <a:spLocks noGrp="1"/>
          </p:cNvSpPr>
          <p:nvPr>
            <p:ph type="body"/>
          </p:nvPr>
        </p:nvSpPr>
        <p:spPr>
          <a:xfrm>
            <a:off x="45720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4674240" y="1600200"/>
            <a:ext cx="401580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457200" y="4346640"/>
            <a:ext cx="8229240" cy="2507760"/>
          </a:xfrm>
          <a:prstGeom prst="rect">
            <a:avLst/>
          </a:prstGeom>
        </p:spPr>
        <p:txBody>
          <a:bodyPr lIns="0" tIns="0" rIns="0" bIns="0"/>
          <a:lstStyle/>
          <a:p>
            <a:endParaRPr lang="en-NZ" sz="14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Shape 6"/>
          <p:cNvPicPr/>
          <p:nvPr/>
        </p:nvPicPr>
        <p:blipFill>
          <a:blip r:embed="rId14"/>
          <a:stretch/>
        </p:blipFill>
        <p:spPr>
          <a:xfrm>
            <a:off x="0" y="0"/>
            <a:ext cx="8992800" cy="6735240"/>
          </a:xfrm>
          <a:prstGeom prst="rect">
            <a:avLst/>
          </a:prstGeom>
          <a:ln>
            <a:noFill/>
          </a:ln>
        </p:spPr>
      </p:pic>
      <p:sp>
        <p:nvSpPr>
          <p:cNvPr id="4" name="PlaceHolder 1"/>
          <p:cNvSpPr>
            <a:spLocks noGrp="1"/>
          </p:cNvSpPr>
          <p:nvPr>
            <p:ph type="title"/>
          </p:nvPr>
        </p:nvSpPr>
        <p:spPr>
          <a:xfrm>
            <a:off x="685800" y="2130480"/>
            <a:ext cx="7772040" cy="1755360"/>
          </a:xfrm>
          <a:prstGeom prst="rect">
            <a:avLst/>
          </a:prstGeom>
        </p:spPr>
        <p:txBody>
          <a:bodyPr tIns="91440" bIns="91440"/>
          <a:lstStyle/>
          <a:p>
            <a:endParaRPr lang="en-NZ" sz="1400" b="0" strike="noStrike" spc="-1">
              <a:solidFill>
                <a:srgbClr val="000000"/>
              </a:solidFill>
              <a:uFill>
                <a:solidFill>
                  <a:srgbClr val="FFFFFF"/>
                </a:solidFill>
              </a:uFill>
              <a:latin typeface="Arial"/>
            </a:endParaRPr>
          </a:p>
        </p:txBody>
      </p:sp>
      <p:sp>
        <p:nvSpPr>
          <p:cNvPr id="2" name="PlaceHolder 2"/>
          <p:cNvSpPr>
            <a:spLocks noGrp="1"/>
          </p:cNvSpPr>
          <p:nvPr>
            <p:ph type="body"/>
          </p:nvPr>
        </p:nvSpPr>
        <p:spPr>
          <a:xfrm>
            <a:off x="1371600" y="3886200"/>
            <a:ext cx="6400440" cy="2971440"/>
          </a:xfrm>
          <a:prstGeom prst="rect">
            <a:avLst/>
          </a:prstGeom>
        </p:spPr>
        <p:txBody>
          <a:bodyPr tIns="91440" bIns="91440"/>
          <a:lstStyle/>
          <a:p>
            <a:pPr marL="432000" indent="-324000">
              <a:buClr>
                <a:srgbClr val="000000"/>
              </a:buClr>
              <a:buSzPct val="45000"/>
              <a:buFont typeface="Wingdings" charset="2"/>
              <a:buChar char=""/>
            </a:pPr>
            <a:r>
              <a:rPr lang="en-NZ" sz="14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NZ" sz="14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NZ" sz="1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NZ" sz="14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NZ" sz="14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NZ" sz="14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NZ" sz="14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 name="Shape 6"/>
          <p:cNvPicPr/>
          <p:nvPr/>
        </p:nvPicPr>
        <p:blipFill>
          <a:blip r:embed="rId14"/>
          <a:stretch/>
        </p:blipFill>
        <p:spPr>
          <a:xfrm>
            <a:off x="0" y="0"/>
            <a:ext cx="8992800" cy="6735240"/>
          </a:xfrm>
          <a:prstGeom prst="rect">
            <a:avLst/>
          </a:prstGeom>
          <a:ln>
            <a:noFill/>
          </a:ln>
        </p:spPr>
      </p:pic>
      <p:sp>
        <p:nvSpPr>
          <p:cNvPr id="38" name="PlaceHolder 1"/>
          <p:cNvSpPr>
            <a:spLocks noGrp="1"/>
          </p:cNvSpPr>
          <p:nvPr>
            <p:ph type="title"/>
          </p:nvPr>
        </p:nvSpPr>
        <p:spPr>
          <a:xfrm>
            <a:off x="457200" y="274680"/>
            <a:ext cx="8229240" cy="1325160"/>
          </a:xfrm>
          <a:prstGeom prst="rect">
            <a:avLst/>
          </a:prstGeom>
        </p:spPr>
        <p:txBody>
          <a:bodyPr tIns="91440" bIns="91440"/>
          <a:lstStyle/>
          <a:p>
            <a:pPr algn="ctr">
              <a:lnSpc>
                <a:spcPct val="100000"/>
              </a:lnSpc>
            </a:pPr>
            <a:r>
              <a:rPr lang="en-NZ" sz="1400" b="0" strike="noStrike" spc="-1">
                <a:solidFill>
                  <a:srgbClr val="000000"/>
                </a:solidFill>
                <a:uFill>
                  <a:solidFill>
                    <a:srgbClr val="FFFFFF"/>
                  </a:solidFill>
                </a:uFill>
                <a:latin typeface="Arial"/>
                <a:ea typeface="Arial"/>
              </a:rPr>
              <a:t>Click to edit Master title style</a:t>
            </a:r>
            <a:endParaRPr lang="en-NZ" sz="1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0200"/>
            <a:ext cx="8229240" cy="5257440"/>
          </a:xfrm>
          <a:prstGeom prst="rect">
            <a:avLst/>
          </a:prstGeom>
        </p:spPr>
        <p:txBody>
          <a:bodyPr tIns="91440" bIns="91440"/>
          <a:lstStyle/>
          <a:p>
            <a:pPr marL="432000" indent="-324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Click to edit the outline text format</a:t>
            </a:r>
            <a:endParaRPr lang="en-NZ" sz="140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NZ" sz="1400" b="0" strike="noStrike" spc="-1">
                <a:solidFill>
                  <a:srgbClr val="000000"/>
                </a:solidFill>
                <a:uFill>
                  <a:solidFill>
                    <a:srgbClr val="FFFFFF"/>
                  </a:solidFill>
                </a:uFill>
                <a:latin typeface="Arial"/>
                <a:ea typeface="Arial"/>
              </a:rPr>
              <a:t>Second Outline Level</a:t>
            </a:r>
            <a:endParaRPr lang="en-NZ" sz="140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Third Outline Level</a:t>
            </a:r>
            <a:endParaRPr lang="en-NZ" sz="140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NZ" sz="1400" b="0" strike="noStrike" spc="-1">
                <a:solidFill>
                  <a:srgbClr val="000000"/>
                </a:solidFill>
                <a:uFill>
                  <a:solidFill>
                    <a:srgbClr val="FFFFFF"/>
                  </a:solidFill>
                </a:uFill>
                <a:latin typeface="Arial"/>
                <a:ea typeface="Arial"/>
              </a:rPr>
              <a:t>Fourth Outline Level</a:t>
            </a:r>
            <a:endParaRPr lang="en-NZ" sz="140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Fifth Outline Level</a:t>
            </a:r>
            <a:endParaRPr lang="en-NZ" sz="140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Sixth Outline Level</a:t>
            </a:r>
            <a:endParaRPr lang="en-NZ" sz="1400" b="0" strike="noStrike" spc="-1">
              <a:solidFill>
                <a:srgbClr val="000000"/>
              </a:solidFill>
              <a:uFill>
                <a:solidFill>
                  <a:srgbClr val="FFFFFF"/>
                </a:solidFill>
              </a:uFill>
              <a:latin typeface="Arial"/>
            </a:endParaRPr>
          </a:p>
          <a:p>
            <a:pPr marL="343080" indent="-13932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Seventh Outline LevelClick to edit Master text styles</a:t>
            </a:r>
            <a:endParaRPr lang="en-NZ" sz="1400" b="0" strike="noStrike" spc="-1">
              <a:solidFill>
                <a:srgbClr val="000000"/>
              </a:solidFill>
              <a:uFill>
                <a:solidFill>
                  <a:srgbClr val="FFFFFF"/>
                </a:solidFill>
              </a:uFill>
              <a:latin typeface="Arial"/>
            </a:endParaRPr>
          </a:p>
          <a:p>
            <a:pPr marL="783720" lvl="1" indent="-12312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Second level</a:t>
            </a:r>
            <a:endParaRPr lang="en-NZ" sz="1400" b="0" strike="noStrike" spc="-1">
              <a:solidFill>
                <a:srgbClr val="000000"/>
              </a:solidFill>
              <a:uFill>
                <a:solidFill>
                  <a:srgbClr val="FFFFFF"/>
                </a:solidFill>
              </a:uFill>
              <a:latin typeface="Arial"/>
            </a:endParaRPr>
          </a:p>
          <a:p>
            <a:pPr marL="1219320" lvl="2" indent="-1011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Third level</a:t>
            </a:r>
            <a:endParaRPr lang="en-NZ" sz="1400" b="0" strike="noStrike" spc="-1">
              <a:solidFill>
                <a:srgbClr val="000000"/>
              </a:solidFill>
              <a:uFill>
                <a:solidFill>
                  <a:srgbClr val="FFFFFF"/>
                </a:solidFill>
              </a:uFill>
              <a:latin typeface="Arial"/>
            </a:endParaRPr>
          </a:p>
          <a:p>
            <a:pPr marL="1737360" lvl="3" indent="-1623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Fourth level</a:t>
            </a:r>
            <a:endParaRPr lang="en-NZ" sz="1400" b="0" strike="noStrike" spc="-1">
              <a:solidFill>
                <a:srgbClr val="000000"/>
              </a:solidFill>
              <a:uFill>
                <a:solidFill>
                  <a:srgbClr val="FFFFFF"/>
                </a:solidFill>
              </a:uFill>
              <a:latin typeface="Arial"/>
            </a:endParaRPr>
          </a:p>
          <a:p>
            <a:pPr marL="2194560" lvl="4" indent="-1623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Fifth level</a:t>
            </a:r>
            <a:endParaRPr lang="en-NZ" sz="1400" b="0" strike="noStrike" spc="-1">
              <a:solidFill>
                <a:srgbClr val="000000"/>
              </a:solidFill>
              <a:uFill>
                <a:solidFill>
                  <a:srgbClr val="FFFFFF"/>
                </a:solidFill>
              </a:uFill>
              <a:latin typeface="Arial"/>
            </a:endParaRPr>
          </a:p>
        </p:txBody>
      </p:sp>
      <p:sp>
        <p:nvSpPr>
          <p:cNvPr id="40" name="PlaceHolder 3"/>
          <p:cNvSpPr>
            <a:spLocks noGrp="1"/>
          </p:cNvSpPr>
          <p:nvPr>
            <p:ph type="dt"/>
          </p:nvPr>
        </p:nvSpPr>
        <p:spPr>
          <a:xfrm>
            <a:off x="6363360" y="6356520"/>
            <a:ext cx="2085480" cy="364680"/>
          </a:xfrm>
          <a:prstGeom prst="rect">
            <a:avLst/>
          </a:prstGeom>
        </p:spPr>
        <p:txBody>
          <a:bodyPr lIns="90000" tIns="45000" rIns="90000" bIns="45000"/>
          <a:lstStyle/>
          <a:p>
            <a:endParaRPr lang="en-NZ" sz="2400" b="0" strike="noStrike" spc="-1">
              <a:solidFill>
                <a:srgbClr val="000000"/>
              </a:solidFill>
              <a:uFill>
                <a:solidFill>
                  <a:srgbClr val="FFFFFF"/>
                </a:solidFill>
              </a:uFill>
              <a:latin typeface="Times New Roman"/>
            </a:endParaRPr>
          </a:p>
        </p:txBody>
      </p:sp>
      <p:sp>
        <p:nvSpPr>
          <p:cNvPr id="41" name="PlaceHolder 4"/>
          <p:cNvSpPr>
            <a:spLocks noGrp="1"/>
          </p:cNvSpPr>
          <p:nvPr>
            <p:ph type="ftr"/>
          </p:nvPr>
        </p:nvSpPr>
        <p:spPr>
          <a:xfrm>
            <a:off x="659160" y="6356520"/>
            <a:ext cx="2847600" cy="364680"/>
          </a:xfrm>
          <a:prstGeom prst="rect">
            <a:avLst/>
          </a:prstGeom>
        </p:spPr>
        <p:txBody>
          <a:bodyPr lIns="90000" tIns="45000" rIns="90000" bIns="45000"/>
          <a:lstStyle/>
          <a:p>
            <a:endParaRPr lang="en-NZ" sz="2400" b="0" strike="noStrike" spc="-1">
              <a:solidFill>
                <a:srgbClr val="000000"/>
              </a:solidFill>
              <a:uFill>
                <a:solidFill>
                  <a:srgbClr val="FFFFFF"/>
                </a:solidFill>
              </a:uFill>
              <a:latin typeface="Times New Roman"/>
            </a:endParaRPr>
          </a:p>
        </p:txBody>
      </p:sp>
      <p:sp>
        <p:nvSpPr>
          <p:cNvPr id="42" name="PlaceHolder 5"/>
          <p:cNvSpPr>
            <a:spLocks noGrp="1"/>
          </p:cNvSpPr>
          <p:nvPr>
            <p:ph type="sldNum"/>
          </p:nvPr>
        </p:nvSpPr>
        <p:spPr>
          <a:xfrm>
            <a:off x="8543160" y="6356520"/>
            <a:ext cx="561600" cy="364680"/>
          </a:xfrm>
          <a:prstGeom prst="rect">
            <a:avLst/>
          </a:prstGeom>
        </p:spPr>
        <p:txBody>
          <a:bodyPr lIns="90000" tIns="45000" rIns="90000" bIns="45000"/>
          <a:lstStyle/>
          <a:p>
            <a:pPr>
              <a:lnSpc>
                <a:spcPct val="100000"/>
              </a:lnSpc>
            </a:pPr>
            <a:fld id="{A619AE9A-FDA9-4552-A260-5D49D795606D}" type="slidenum">
              <a:rPr lang="en-NZ" sz="1400" b="0" strike="noStrike" spc="-1">
                <a:solidFill>
                  <a:srgbClr val="FFFFFF"/>
                </a:solidFill>
                <a:uFill>
                  <a:solidFill>
                    <a:srgbClr val="FFFFFF"/>
                  </a:solidFill>
                </a:uFill>
                <a:latin typeface="Arial"/>
                <a:ea typeface="Arial"/>
              </a:rPr>
              <a:t>‹#›</a:t>
            </a:fld>
            <a:endParaRPr lang="en-NZ"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7" name="Shape 6"/>
          <p:cNvPicPr/>
          <p:nvPr/>
        </p:nvPicPr>
        <p:blipFill>
          <a:blip r:embed="rId14"/>
          <a:stretch/>
        </p:blipFill>
        <p:spPr>
          <a:xfrm>
            <a:off x="0" y="0"/>
            <a:ext cx="8992800" cy="6735240"/>
          </a:xfrm>
          <a:prstGeom prst="rect">
            <a:avLst/>
          </a:prstGeom>
          <a:ln>
            <a:noFill/>
          </a:ln>
        </p:spPr>
      </p:pic>
      <p:sp>
        <p:nvSpPr>
          <p:cNvPr id="78" name="PlaceHolder 1"/>
          <p:cNvSpPr>
            <a:spLocks noGrp="1"/>
          </p:cNvSpPr>
          <p:nvPr>
            <p:ph type="dt"/>
          </p:nvPr>
        </p:nvSpPr>
        <p:spPr>
          <a:xfrm>
            <a:off x="0" y="0"/>
            <a:ext cx="8992800" cy="6735240"/>
          </a:xfrm>
          <a:prstGeom prst="rect">
            <a:avLst/>
          </a:prstGeom>
        </p:spPr>
        <p:txBody>
          <a:bodyPr lIns="90000" tIns="45000" rIns="90000" bIns="45000"/>
          <a:lstStyle/>
          <a:p>
            <a:endParaRPr lang="en-NZ" sz="2400" b="0" strike="noStrike" spc="-1">
              <a:solidFill>
                <a:srgbClr val="000000"/>
              </a:solidFill>
              <a:uFill>
                <a:solidFill>
                  <a:srgbClr val="FFFFFF"/>
                </a:solidFill>
              </a:uFill>
              <a:latin typeface="Times New Roman"/>
            </a:endParaRPr>
          </a:p>
        </p:txBody>
      </p:sp>
      <p:sp>
        <p:nvSpPr>
          <p:cNvPr id="79" name="PlaceHolder 2"/>
          <p:cNvSpPr>
            <a:spLocks noGrp="1"/>
          </p:cNvSpPr>
          <p:nvPr>
            <p:ph type="ftr"/>
          </p:nvPr>
        </p:nvSpPr>
        <p:spPr>
          <a:xfrm>
            <a:off x="0" y="0"/>
            <a:ext cx="8992800" cy="6735240"/>
          </a:xfrm>
          <a:prstGeom prst="rect">
            <a:avLst/>
          </a:prstGeom>
        </p:spPr>
        <p:txBody>
          <a:bodyPr lIns="90000" tIns="45000" rIns="90000" bIns="45000"/>
          <a:lstStyle/>
          <a:p>
            <a:endParaRPr lang="en-NZ" sz="2400" b="0" strike="noStrike" spc="-1">
              <a:solidFill>
                <a:srgbClr val="000000"/>
              </a:solidFill>
              <a:uFill>
                <a:solidFill>
                  <a:srgbClr val="FFFFFF"/>
                </a:solidFill>
              </a:uFill>
              <a:latin typeface="Times New Roman"/>
            </a:endParaRPr>
          </a:p>
        </p:txBody>
      </p:sp>
      <p:sp>
        <p:nvSpPr>
          <p:cNvPr id="80" name="PlaceHolder 3"/>
          <p:cNvSpPr>
            <a:spLocks noGrp="1"/>
          </p:cNvSpPr>
          <p:nvPr>
            <p:ph type="sldNum"/>
          </p:nvPr>
        </p:nvSpPr>
        <p:spPr>
          <a:xfrm>
            <a:off x="0" y="0"/>
            <a:ext cx="8992800" cy="6735240"/>
          </a:xfrm>
          <a:prstGeom prst="rect">
            <a:avLst/>
          </a:prstGeom>
        </p:spPr>
        <p:txBody>
          <a:bodyPr lIns="90000" tIns="45000" rIns="90000" bIns="45000"/>
          <a:lstStyle/>
          <a:p>
            <a:pPr>
              <a:lnSpc>
                <a:spcPct val="100000"/>
              </a:lnSpc>
            </a:pPr>
            <a:fld id="{8E17C194-5232-4D68-A4C2-F9D87048DDBB}" type="slidenum">
              <a:rPr lang="en-NZ" sz="1400" b="0" strike="noStrike" spc="-1">
                <a:solidFill>
                  <a:srgbClr val="000000"/>
                </a:solidFill>
                <a:uFill>
                  <a:solidFill>
                    <a:srgbClr val="FFFFFF"/>
                  </a:solidFill>
                </a:uFill>
                <a:latin typeface="Arial"/>
                <a:ea typeface="Arial"/>
              </a:rPr>
              <a:t>‹#›</a:t>
            </a:fld>
            <a:endParaRPr lang="en-NZ" sz="1400" b="0" strike="noStrike" spc="-1">
              <a:solidFill>
                <a:srgbClr val="000000"/>
              </a:solidFill>
              <a:uFill>
                <a:solidFill>
                  <a:srgbClr val="FFFFFF"/>
                </a:solidFill>
              </a:uFill>
              <a:latin typeface="Times New Roman"/>
            </a:endParaRPr>
          </a:p>
        </p:txBody>
      </p:sp>
      <p:sp>
        <p:nvSpPr>
          <p:cNvPr id="81" name="PlaceHolder 4"/>
          <p:cNvSpPr>
            <a:spLocks noGrp="1"/>
          </p:cNvSpPr>
          <p:nvPr>
            <p:ph type="title"/>
          </p:nvPr>
        </p:nvSpPr>
        <p:spPr>
          <a:xfrm>
            <a:off x="457200" y="273600"/>
            <a:ext cx="8229240" cy="1144800"/>
          </a:xfrm>
          <a:prstGeom prst="rect">
            <a:avLst/>
          </a:prstGeom>
        </p:spPr>
        <p:txBody>
          <a:bodyPr lIns="0" tIns="0" rIns="0" bIns="0" anchor="ctr"/>
          <a:lstStyle/>
          <a:p>
            <a:r>
              <a:rPr lang="en-NZ" sz="1400" b="0" strike="noStrike" spc="-1">
                <a:solidFill>
                  <a:srgbClr val="000000"/>
                </a:solidFill>
                <a:uFill>
                  <a:solidFill>
                    <a:srgbClr val="FFFFFF"/>
                  </a:solidFill>
                </a:uFill>
                <a:latin typeface="Arial"/>
              </a:rPr>
              <a:t>Click to edit the title text format</a:t>
            </a:r>
          </a:p>
        </p:txBody>
      </p:sp>
      <p:sp>
        <p:nvSpPr>
          <p:cNvPr id="82"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NZ" sz="14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NZ" sz="14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NZ" sz="1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NZ" sz="14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NZ"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NZ"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NZ"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7" name="Shape 6"/>
          <p:cNvPicPr/>
          <p:nvPr/>
        </p:nvPicPr>
        <p:blipFill>
          <a:blip r:embed="rId14"/>
          <a:stretch/>
        </p:blipFill>
        <p:spPr>
          <a:xfrm>
            <a:off x="0" y="0"/>
            <a:ext cx="8992800" cy="6735240"/>
          </a:xfrm>
          <a:prstGeom prst="rect">
            <a:avLst/>
          </a:prstGeom>
          <a:ln>
            <a:noFill/>
          </a:ln>
        </p:spPr>
      </p:pic>
      <p:sp>
        <p:nvSpPr>
          <p:cNvPr id="118" name="PlaceHolder 1"/>
          <p:cNvSpPr>
            <a:spLocks noGrp="1"/>
          </p:cNvSpPr>
          <p:nvPr>
            <p:ph type="title"/>
          </p:nvPr>
        </p:nvSpPr>
        <p:spPr>
          <a:xfrm>
            <a:off x="5907240" y="266760"/>
            <a:ext cx="3007800" cy="2095200"/>
          </a:xfrm>
          <a:prstGeom prst="rect">
            <a:avLst/>
          </a:prstGeom>
        </p:spPr>
        <p:txBody>
          <a:bodyPr tIns="91440" bIns="91440" anchor="b"/>
          <a:lstStyle/>
          <a:p>
            <a:pPr algn="ctr">
              <a:lnSpc>
                <a:spcPct val="100000"/>
              </a:lnSpc>
            </a:pPr>
            <a:r>
              <a:rPr lang="en-NZ" sz="2590" b="0" strike="noStrike" spc="-1">
                <a:solidFill>
                  <a:srgbClr val="000000"/>
                </a:solidFill>
                <a:uFill>
                  <a:solidFill>
                    <a:srgbClr val="FFFFFF"/>
                  </a:solidFill>
                </a:uFill>
                <a:latin typeface="Arial"/>
                <a:ea typeface="Arial"/>
              </a:rPr>
              <a:t>Click to edit Master title style</a:t>
            </a:r>
            <a:endParaRPr lang="en-NZ" sz="1400" b="0" strike="noStrike" spc="-1">
              <a:solidFill>
                <a:srgbClr val="000000"/>
              </a:solidFill>
              <a:uFill>
                <a:solidFill>
                  <a:srgbClr val="FFFFFF"/>
                </a:solidFill>
              </a:uFill>
              <a:latin typeface="Arial"/>
            </a:endParaRPr>
          </a:p>
        </p:txBody>
      </p:sp>
      <p:sp>
        <p:nvSpPr>
          <p:cNvPr id="119" name="PlaceHolder 2"/>
          <p:cNvSpPr>
            <a:spLocks noGrp="1"/>
          </p:cNvSpPr>
          <p:nvPr>
            <p:ph type="body"/>
          </p:nvPr>
        </p:nvSpPr>
        <p:spPr>
          <a:xfrm>
            <a:off x="719280" y="272880"/>
            <a:ext cx="4995360" cy="5852880"/>
          </a:xfrm>
          <a:prstGeom prst="rect">
            <a:avLst/>
          </a:prstGeom>
        </p:spPr>
        <p:txBody>
          <a:bodyPr tIns="91440" bIns="91440"/>
          <a:lstStyle/>
          <a:p>
            <a:pPr marL="432000" indent="-324000">
              <a:buClr>
                <a:srgbClr val="000000"/>
              </a:buClr>
              <a:buSzPct val="45000"/>
              <a:buFont typeface="Wingdings" charset="2"/>
              <a:buChar char=""/>
            </a:pPr>
            <a:r>
              <a:rPr lang="en-NZ" sz="2960" b="0" strike="noStrike" spc="-1">
                <a:solidFill>
                  <a:srgbClr val="000000"/>
                </a:solidFill>
                <a:uFill>
                  <a:solidFill>
                    <a:srgbClr val="FFFFFF"/>
                  </a:solidFill>
                </a:uFill>
                <a:latin typeface="Arial"/>
                <a:ea typeface="Arial"/>
              </a:rPr>
              <a:t>Click to edit the outline text format</a:t>
            </a:r>
            <a:endParaRPr lang="en-NZ" sz="296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NZ" sz="2960" b="0" strike="noStrike" spc="-1">
                <a:solidFill>
                  <a:srgbClr val="000000"/>
                </a:solidFill>
                <a:uFill>
                  <a:solidFill>
                    <a:srgbClr val="FFFFFF"/>
                  </a:solidFill>
                </a:uFill>
                <a:latin typeface="Arial"/>
                <a:ea typeface="Arial"/>
              </a:rPr>
              <a:t>Second Outline Level</a:t>
            </a:r>
            <a:endParaRPr lang="en-NZ" sz="296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NZ" sz="2960" b="0" strike="noStrike" spc="-1">
                <a:solidFill>
                  <a:srgbClr val="000000"/>
                </a:solidFill>
                <a:uFill>
                  <a:solidFill>
                    <a:srgbClr val="FFFFFF"/>
                  </a:solidFill>
                </a:uFill>
                <a:latin typeface="Arial"/>
                <a:ea typeface="Arial"/>
              </a:rPr>
              <a:t>Third Outline Level</a:t>
            </a:r>
            <a:endParaRPr lang="en-NZ" sz="296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NZ" sz="2960" b="0" strike="noStrike" spc="-1">
                <a:solidFill>
                  <a:srgbClr val="000000"/>
                </a:solidFill>
                <a:uFill>
                  <a:solidFill>
                    <a:srgbClr val="FFFFFF"/>
                  </a:solidFill>
                </a:uFill>
                <a:latin typeface="Arial"/>
                <a:ea typeface="Arial"/>
              </a:rPr>
              <a:t>Fourth Outline Level</a:t>
            </a:r>
            <a:endParaRPr lang="en-NZ" sz="296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NZ" sz="2960" b="0" strike="noStrike" spc="-1">
                <a:solidFill>
                  <a:srgbClr val="000000"/>
                </a:solidFill>
                <a:uFill>
                  <a:solidFill>
                    <a:srgbClr val="FFFFFF"/>
                  </a:solidFill>
                </a:uFill>
                <a:latin typeface="Arial"/>
                <a:ea typeface="Arial"/>
              </a:rPr>
              <a:t>Fifth Outline Level</a:t>
            </a:r>
            <a:endParaRPr lang="en-NZ" sz="296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NZ" sz="2960" b="0" strike="noStrike" spc="-1">
                <a:solidFill>
                  <a:srgbClr val="000000"/>
                </a:solidFill>
                <a:uFill>
                  <a:solidFill>
                    <a:srgbClr val="FFFFFF"/>
                  </a:solidFill>
                </a:uFill>
                <a:latin typeface="Arial"/>
                <a:ea typeface="Arial"/>
              </a:rPr>
              <a:t>Sixth Outline Level</a:t>
            </a:r>
            <a:endParaRPr lang="en-NZ" sz="2960" b="0" strike="noStrike" spc="-1">
              <a:solidFill>
                <a:srgbClr val="000000"/>
              </a:solidFill>
              <a:uFill>
                <a:solidFill>
                  <a:srgbClr val="FFFFFF"/>
                </a:solidFill>
              </a:uFill>
              <a:latin typeface="Arial"/>
            </a:endParaRPr>
          </a:p>
          <a:p>
            <a:pPr marL="343080" indent="-139320">
              <a:lnSpc>
                <a:spcPct val="100000"/>
              </a:lnSpc>
              <a:buClr>
                <a:srgbClr val="000000"/>
              </a:buClr>
              <a:buFont typeface="Arial"/>
              <a:buChar char="•"/>
            </a:pPr>
            <a:r>
              <a:rPr lang="en-NZ" sz="2960" b="0" strike="noStrike" spc="-1">
                <a:solidFill>
                  <a:srgbClr val="000000"/>
                </a:solidFill>
                <a:uFill>
                  <a:solidFill>
                    <a:srgbClr val="FFFFFF"/>
                  </a:solidFill>
                </a:uFill>
                <a:latin typeface="Arial"/>
                <a:ea typeface="Arial"/>
              </a:rPr>
              <a:t>Seventh Outline LevelClick to edit Master text styles</a:t>
            </a:r>
            <a:endParaRPr lang="en-NZ" sz="2960" b="0" strike="noStrike" spc="-1">
              <a:solidFill>
                <a:srgbClr val="000000"/>
              </a:solidFill>
              <a:uFill>
                <a:solidFill>
                  <a:srgbClr val="FFFFFF"/>
                </a:solidFill>
              </a:uFill>
              <a:latin typeface="Arial"/>
            </a:endParaRPr>
          </a:p>
          <a:p>
            <a:pPr marL="783720" lvl="1" indent="-123120">
              <a:lnSpc>
                <a:spcPct val="100000"/>
              </a:lnSpc>
              <a:buClr>
                <a:srgbClr val="000000"/>
              </a:buClr>
              <a:buFont typeface="Arial"/>
              <a:buChar char="–"/>
            </a:pPr>
            <a:r>
              <a:rPr lang="en-NZ" sz="2590" b="0" strike="noStrike" spc="-1">
                <a:solidFill>
                  <a:srgbClr val="000000"/>
                </a:solidFill>
                <a:uFill>
                  <a:solidFill>
                    <a:srgbClr val="FFFFFF"/>
                  </a:solidFill>
                </a:uFill>
                <a:latin typeface="Arial"/>
                <a:ea typeface="Arial"/>
              </a:rPr>
              <a:t>Second level</a:t>
            </a:r>
            <a:endParaRPr lang="en-NZ" sz="2960" b="0" strike="noStrike" spc="-1">
              <a:solidFill>
                <a:srgbClr val="000000"/>
              </a:solidFill>
              <a:uFill>
                <a:solidFill>
                  <a:srgbClr val="FFFFFF"/>
                </a:solidFill>
              </a:uFill>
              <a:latin typeface="Arial"/>
            </a:endParaRPr>
          </a:p>
          <a:p>
            <a:pPr marL="1219320" lvl="2" indent="-101160">
              <a:lnSpc>
                <a:spcPct val="100000"/>
              </a:lnSpc>
              <a:buClr>
                <a:srgbClr val="000000"/>
              </a:buClr>
              <a:buFont typeface="Arial"/>
              <a:buChar char="•"/>
            </a:pPr>
            <a:r>
              <a:rPr lang="en-NZ" sz="2220" b="0" strike="noStrike" spc="-1">
                <a:solidFill>
                  <a:srgbClr val="000000"/>
                </a:solidFill>
                <a:uFill>
                  <a:solidFill>
                    <a:srgbClr val="FFFFFF"/>
                  </a:solidFill>
                </a:uFill>
                <a:latin typeface="Arial"/>
                <a:ea typeface="Arial"/>
              </a:rPr>
              <a:t>Third level</a:t>
            </a:r>
            <a:endParaRPr lang="en-NZ" sz="2960" b="0" strike="noStrike" spc="-1">
              <a:solidFill>
                <a:srgbClr val="000000"/>
              </a:solidFill>
              <a:uFill>
                <a:solidFill>
                  <a:srgbClr val="FFFFFF"/>
                </a:solidFill>
              </a:uFill>
              <a:latin typeface="Arial"/>
            </a:endParaRPr>
          </a:p>
          <a:p>
            <a:pPr marL="1737360" lvl="3" indent="-162360">
              <a:lnSpc>
                <a:spcPct val="100000"/>
              </a:lnSpc>
              <a:buClr>
                <a:srgbClr val="000000"/>
              </a:buClr>
              <a:buFont typeface="Arial"/>
              <a:buChar char="–"/>
            </a:pPr>
            <a:r>
              <a:rPr lang="en-NZ" sz="1850" b="0" strike="noStrike" spc="-1">
                <a:solidFill>
                  <a:srgbClr val="000000"/>
                </a:solidFill>
                <a:uFill>
                  <a:solidFill>
                    <a:srgbClr val="FFFFFF"/>
                  </a:solidFill>
                </a:uFill>
                <a:latin typeface="Arial"/>
                <a:ea typeface="Arial"/>
              </a:rPr>
              <a:t>Fourth level</a:t>
            </a:r>
            <a:endParaRPr lang="en-NZ" sz="2960" b="0" strike="noStrike" spc="-1">
              <a:solidFill>
                <a:srgbClr val="000000"/>
              </a:solidFill>
              <a:uFill>
                <a:solidFill>
                  <a:srgbClr val="FFFFFF"/>
                </a:solidFill>
              </a:uFill>
              <a:latin typeface="Arial"/>
            </a:endParaRPr>
          </a:p>
          <a:p>
            <a:pPr marL="2194560" lvl="4" indent="-162360">
              <a:lnSpc>
                <a:spcPct val="100000"/>
              </a:lnSpc>
              <a:buClr>
                <a:srgbClr val="000000"/>
              </a:buClr>
              <a:buFont typeface="Arial"/>
              <a:buChar char="»"/>
            </a:pPr>
            <a:r>
              <a:rPr lang="en-NZ" sz="1850" b="0" strike="noStrike" spc="-1">
                <a:solidFill>
                  <a:srgbClr val="000000"/>
                </a:solidFill>
                <a:uFill>
                  <a:solidFill>
                    <a:srgbClr val="FFFFFF"/>
                  </a:solidFill>
                </a:uFill>
                <a:latin typeface="Arial"/>
                <a:ea typeface="Arial"/>
              </a:rPr>
              <a:t>Fifth level</a:t>
            </a:r>
            <a:endParaRPr lang="en-NZ" sz="2960" b="0" strike="noStrike" spc="-1">
              <a:solidFill>
                <a:srgbClr val="000000"/>
              </a:solidFill>
              <a:uFill>
                <a:solidFill>
                  <a:srgbClr val="FFFFFF"/>
                </a:solidFill>
              </a:uFill>
              <a:latin typeface="Arial"/>
            </a:endParaRPr>
          </a:p>
        </p:txBody>
      </p:sp>
      <p:sp>
        <p:nvSpPr>
          <p:cNvPr id="120" name="PlaceHolder 3"/>
          <p:cNvSpPr>
            <a:spLocks noGrp="1"/>
          </p:cNvSpPr>
          <p:nvPr>
            <p:ph type="body"/>
          </p:nvPr>
        </p:nvSpPr>
        <p:spPr>
          <a:xfrm>
            <a:off x="5907240" y="2438280"/>
            <a:ext cx="3007800" cy="3687480"/>
          </a:xfrm>
          <a:prstGeom prst="rect">
            <a:avLst/>
          </a:prstGeom>
        </p:spPr>
        <p:txBody>
          <a:bodyPr tIns="91440" bIns="91440"/>
          <a:lstStyle/>
          <a:p>
            <a:pPr marL="432000" indent="-324000">
              <a:buClr>
                <a:srgbClr val="000000"/>
              </a:buClr>
              <a:buSzPct val="45000"/>
              <a:buFont typeface="Wingdings" charset="2"/>
              <a:buChar char=""/>
            </a:pPr>
            <a:r>
              <a:rPr lang="en-NZ" sz="1480" b="0" strike="noStrike" spc="-1">
                <a:solidFill>
                  <a:srgbClr val="000000"/>
                </a:solidFill>
                <a:uFill>
                  <a:solidFill>
                    <a:srgbClr val="FFFFFF"/>
                  </a:solidFill>
                </a:uFill>
                <a:latin typeface="Arial"/>
                <a:ea typeface="Arial"/>
              </a:rPr>
              <a:t>Click to edit the outline text format</a:t>
            </a:r>
            <a:endParaRPr lang="en-NZ" sz="148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NZ" sz="1480" b="0" strike="noStrike" spc="-1">
                <a:solidFill>
                  <a:srgbClr val="000000"/>
                </a:solidFill>
                <a:uFill>
                  <a:solidFill>
                    <a:srgbClr val="FFFFFF"/>
                  </a:solidFill>
                </a:uFill>
                <a:latin typeface="Arial"/>
                <a:ea typeface="Arial"/>
              </a:rPr>
              <a:t>Second Outline Level</a:t>
            </a:r>
            <a:endParaRPr lang="en-NZ" sz="148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NZ" sz="1480" b="0" strike="noStrike" spc="-1">
                <a:solidFill>
                  <a:srgbClr val="000000"/>
                </a:solidFill>
                <a:uFill>
                  <a:solidFill>
                    <a:srgbClr val="FFFFFF"/>
                  </a:solidFill>
                </a:uFill>
                <a:latin typeface="Arial"/>
                <a:ea typeface="Arial"/>
              </a:rPr>
              <a:t>Third Outline Level</a:t>
            </a:r>
            <a:endParaRPr lang="en-NZ" sz="148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NZ" sz="1480" b="0" strike="noStrike" spc="-1">
                <a:solidFill>
                  <a:srgbClr val="000000"/>
                </a:solidFill>
                <a:uFill>
                  <a:solidFill>
                    <a:srgbClr val="FFFFFF"/>
                  </a:solidFill>
                </a:uFill>
                <a:latin typeface="Arial"/>
                <a:ea typeface="Arial"/>
              </a:rPr>
              <a:t>Fourth Outline Level</a:t>
            </a:r>
            <a:endParaRPr lang="en-NZ" sz="148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NZ" sz="1480" b="0" strike="noStrike" spc="-1">
                <a:solidFill>
                  <a:srgbClr val="000000"/>
                </a:solidFill>
                <a:uFill>
                  <a:solidFill>
                    <a:srgbClr val="FFFFFF"/>
                  </a:solidFill>
                </a:uFill>
                <a:latin typeface="Arial"/>
                <a:ea typeface="Arial"/>
              </a:rPr>
              <a:t>Fifth Outline Level</a:t>
            </a:r>
            <a:endParaRPr lang="en-NZ" sz="148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NZ" sz="1480" b="0" strike="noStrike" spc="-1">
                <a:solidFill>
                  <a:srgbClr val="000000"/>
                </a:solidFill>
                <a:uFill>
                  <a:solidFill>
                    <a:srgbClr val="FFFFFF"/>
                  </a:solidFill>
                </a:uFill>
                <a:latin typeface="Arial"/>
                <a:ea typeface="Arial"/>
              </a:rPr>
              <a:t>Sixth Outline Level</a:t>
            </a:r>
            <a:endParaRPr lang="en-NZ" sz="1480" b="0" strike="noStrike" spc="-1">
              <a:solidFill>
                <a:srgbClr val="000000"/>
              </a:solidFill>
              <a:uFill>
                <a:solidFill>
                  <a:srgbClr val="FFFFFF"/>
                </a:solidFill>
              </a:uFill>
              <a:latin typeface="Arial"/>
            </a:endParaRPr>
          </a:p>
          <a:p>
            <a:pPr algn="ctr">
              <a:lnSpc>
                <a:spcPct val="100000"/>
              </a:lnSpc>
            </a:pPr>
            <a:r>
              <a:rPr lang="en-NZ" sz="1480" b="0" strike="noStrike" spc="-1">
                <a:solidFill>
                  <a:srgbClr val="000000"/>
                </a:solidFill>
                <a:uFill>
                  <a:solidFill>
                    <a:srgbClr val="FFFFFF"/>
                  </a:solidFill>
                </a:uFill>
                <a:latin typeface="Arial"/>
                <a:ea typeface="Arial"/>
              </a:rPr>
              <a:t>Seventh Outline LevelClick to edit Master text styles</a:t>
            </a:r>
            <a:endParaRPr lang="en-NZ" sz="1480" b="0" strike="noStrike" spc="-1">
              <a:solidFill>
                <a:srgbClr val="000000"/>
              </a:solidFill>
              <a:uFill>
                <a:solidFill>
                  <a:srgbClr val="FFFFFF"/>
                </a:solidFill>
              </a:uFill>
              <a:latin typeface="Arial"/>
            </a:endParaRPr>
          </a:p>
        </p:txBody>
      </p:sp>
      <p:sp>
        <p:nvSpPr>
          <p:cNvPr id="121" name="PlaceHolder 4"/>
          <p:cNvSpPr>
            <a:spLocks noGrp="1"/>
          </p:cNvSpPr>
          <p:nvPr>
            <p:ph type="dt"/>
          </p:nvPr>
        </p:nvSpPr>
        <p:spPr>
          <a:xfrm>
            <a:off x="0" y="0"/>
            <a:ext cx="8992800" cy="6735240"/>
          </a:xfrm>
          <a:prstGeom prst="rect">
            <a:avLst/>
          </a:prstGeom>
        </p:spPr>
        <p:txBody>
          <a:bodyPr lIns="90000" tIns="45000" rIns="90000" bIns="45000"/>
          <a:lstStyle/>
          <a:p>
            <a:endParaRPr lang="en-NZ" sz="2400" b="0" strike="noStrike" spc="-1">
              <a:solidFill>
                <a:srgbClr val="000000"/>
              </a:solidFill>
              <a:uFill>
                <a:solidFill>
                  <a:srgbClr val="FFFFFF"/>
                </a:solidFill>
              </a:uFill>
              <a:latin typeface="Times New Roman"/>
            </a:endParaRPr>
          </a:p>
        </p:txBody>
      </p:sp>
      <p:sp>
        <p:nvSpPr>
          <p:cNvPr id="122" name="PlaceHolder 5"/>
          <p:cNvSpPr>
            <a:spLocks noGrp="1"/>
          </p:cNvSpPr>
          <p:nvPr>
            <p:ph type="ftr"/>
          </p:nvPr>
        </p:nvSpPr>
        <p:spPr>
          <a:xfrm>
            <a:off x="0" y="0"/>
            <a:ext cx="8992800" cy="6735240"/>
          </a:xfrm>
          <a:prstGeom prst="rect">
            <a:avLst/>
          </a:prstGeom>
        </p:spPr>
        <p:txBody>
          <a:bodyPr lIns="90000" tIns="45000" rIns="90000" bIns="45000"/>
          <a:lstStyle/>
          <a:p>
            <a:endParaRPr lang="en-NZ" sz="2400" b="0" strike="noStrike" spc="-1">
              <a:solidFill>
                <a:srgbClr val="000000"/>
              </a:solidFill>
              <a:uFill>
                <a:solidFill>
                  <a:srgbClr val="FFFFFF"/>
                </a:solidFill>
              </a:uFill>
              <a:latin typeface="Times New Roman"/>
            </a:endParaRPr>
          </a:p>
        </p:txBody>
      </p:sp>
      <p:sp>
        <p:nvSpPr>
          <p:cNvPr id="123" name="PlaceHolder 6"/>
          <p:cNvSpPr>
            <a:spLocks noGrp="1"/>
          </p:cNvSpPr>
          <p:nvPr>
            <p:ph type="sldNum"/>
          </p:nvPr>
        </p:nvSpPr>
        <p:spPr>
          <a:xfrm>
            <a:off x="0" y="0"/>
            <a:ext cx="8992800" cy="6735240"/>
          </a:xfrm>
          <a:prstGeom prst="rect">
            <a:avLst/>
          </a:prstGeom>
        </p:spPr>
        <p:txBody>
          <a:bodyPr lIns="90000" tIns="45000" rIns="90000" bIns="45000"/>
          <a:lstStyle/>
          <a:p>
            <a:pPr>
              <a:lnSpc>
                <a:spcPct val="100000"/>
              </a:lnSpc>
            </a:pPr>
            <a:fld id="{BD2648B1-F12D-4698-BB3C-6E60F310605A}" type="slidenum">
              <a:rPr lang="en-NZ" sz="1400" b="0" strike="noStrike" spc="-1">
                <a:solidFill>
                  <a:srgbClr val="000000"/>
                </a:solidFill>
                <a:uFill>
                  <a:solidFill>
                    <a:srgbClr val="FFFFFF"/>
                  </a:solidFill>
                </a:uFill>
                <a:latin typeface="Arial"/>
                <a:ea typeface="Arial"/>
              </a:rPr>
              <a:t>‹#›</a:t>
            </a:fld>
            <a:endParaRPr lang="en-NZ"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8" name="Shape 6"/>
          <p:cNvPicPr/>
          <p:nvPr/>
        </p:nvPicPr>
        <p:blipFill>
          <a:blip r:embed="rId14"/>
          <a:stretch/>
        </p:blipFill>
        <p:spPr>
          <a:xfrm>
            <a:off x="0" y="0"/>
            <a:ext cx="8992800" cy="6735240"/>
          </a:xfrm>
          <a:prstGeom prst="rect">
            <a:avLst/>
          </a:prstGeom>
          <a:ln>
            <a:noFill/>
          </a:ln>
        </p:spPr>
      </p:pic>
      <p:sp>
        <p:nvSpPr>
          <p:cNvPr id="159" name="PlaceHolder 1"/>
          <p:cNvSpPr>
            <a:spLocks noGrp="1"/>
          </p:cNvSpPr>
          <p:nvPr>
            <p:ph type="title"/>
          </p:nvPr>
        </p:nvSpPr>
        <p:spPr>
          <a:xfrm>
            <a:off x="457200" y="274680"/>
            <a:ext cx="8229240" cy="1325160"/>
          </a:xfrm>
          <a:prstGeom prst="rect">
            <a:avLst/>
          </a:prstGeom>
        </p:spPr>
        <p:txBody>
          <a:bodyPr tIns="91440" bIns="91440"/>
          <a:lstStyle/>
          <a:p>
            <a:pPr algn="ctr">
              <a:lnSpc>
                <a:spcPct val="100000"/>
              </a:lnSpc>
            </a:pPr>
            <a:r>
              <a:rPr lang="en-NZ" sz="1400" b="0" strike="noStrike" spc="-1">
                <a:solidFill>
                  <a:srgbClr val="000000"/>
                </a:solidFill>
                <a:uFill>
                  <a:solidFill>
                    <a:srgbClr val="FFFFFF"/>
                  </a:solidFill>
                </a:uFill>
                <a:latin typeface="Arial"/>
                <a:ea typeface="Arial"/>
              </a:rPr>
              <a:t>Click to edit Master title style</a:t>
            </a:r>
            <a:endParaRPr lang="en-NZ" sz="1400" b="0" strike="noStrike" spc="-1">
              <a:solidFill>
                <a:srgbClr val="000000"/>
              </a:solidFill>
              <a:uFill>
                <a:solidFill>
                  <a:srgbClr val="FFFFFF"/>
                </a:solidFill>
              </a:uFill>
              <a:latin typeface="Arial"/>
            </a:endParaRPr>
          </a:p>
        </p:txBody>
      </p:sp>
      <p:sp>
        <p:nvSpPr>
          <p:cNvPr id="160" name="PlaceHolder 2"/>
          <p:cNvSpPr>
            <a:spLocks noGrp="1"/>
          </p:cNvSpPr>
          <p:nvPr>
            <p:ph type="body"/>
          </p:nvPr>
        </p:nvSpPr>
        <p:spPr>
          <a:xfrm>
            <a:off x="457200" y="1600200"/>
            <a:ext cx="4039920" cy="609120"/>
          </a:xfrm>
          <a:prstGeom prst="rect">
            <a:avLst/>
          </a:prstGeom>
        </p:spPr>
        <p:txBody>
          <a:bodyPr tIns="91440" bIns="91440" anchor="b"/>
          <a:lstStyle/>
          <a:p>
            <a:pPr marL="432000" indent="-324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Click to edit the outline text format</a:t>
            </a:r>
            <a:endParaRPr lang="en-NZ" sz="222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NZ" sz="2220" b="0" strike="noStrike" spc="-1">
                <a:solidFill>
                  <a:srgbClr val="000000"/>
                </a:solidFill>
                <a:uFill>
                  <a:solidFill>
                    <a:srgbClr val="FFFFFF"/>
                  </a:solidFill>
                </a:uFill>
                <a:latin typeface="Arial"/>
                <a:ea typeface="Arial"/>
              </a:rPr>
              <a:t>Second Outline Level</a:t>
            </a:r>
            <a:endParaRPr lang="en-NZ" sz="222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Third Outline Level</a:t>
            </a:r>
            <a:endParaRPr lang="en-NZ" sz="222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NZ" sz="2220" b="0" strike="noStrike" spc="-1">
                <a:solidFill>
                  <a:srgbClr val="000000"/>
                </a:solidFill>
                <a:uFill>
                  <a:solidFill>
                    <a:srgbClr val="FFFFFF"/>
                  </a:solidFill>
                </a:uFill>
                <a:latin typeface="Arial"/>
                <a:ea typeface="Arial"/>
              </a:rPr>
              <a:t>Fourth Outline Level</a:t>
            </a:r>
            <a:endParaRPr lang="en-NZ" sz="222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Fifth Outline Level</a:t>
            </a:r>
            <a:endParaRPr lang="en-NZ" sz="222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Sixth Outline Level</a:t>
            </a:r>
            <a:endParaRPr lang="en-NZ" sz="2220" b="0" strike="noStrike" spc="-1">
              <a:solidFill>
                <a:srgbClr val="000000"/>
              </a:solidFill>
              <a:uFill>
                <a:solidFill>
                  <a:srgbClr val="FFFFFF"/>
                </a:solidFill>
              </a:uFill>
              <a:latin typeface="Arial"/>
            </a:endParaRPr>
          </a:p>
          <a:p>
            <a:pPr algn="ctr">
              <a:lnSpc>
                <a:spcPct val="100000"/>
              </a:lnSpc>
            </a:pPr>
            <a:r>
              <a:rPr lang="en-NZ" sz="2220" b="0" strike="noStrike" spc="-1">
                <a:solidFill>
                  <a:srgbClr val="000000"/>
                </a:solidFill>
                <a:uFill>
                  <a:solidFill>
                    <a:srgbClr val="FFFFFF"/>
                  </a:solidFill>
                </a:uFill>
                <a:latin typeface="Arial"/>
                <a:ea typeface="Arial"/>
              </a:rPr>
              <a:t>Seventh Outline LevelClick to edit Master text styles</a:t>
            </a:r>
            <a:endParaRPr lang="en-NZ" sz="2220" b="0" strike="noStrike" spc="-1">
              <a:solidFill>
                <a:srgbClr val="000000"/>
              </a:solidFill>
              <a:uFill>
                <a:solidFill>
                  <a:srgbClr val="FFFFFF"/>
                </a:solidFill>
              </a:uFill>
              <a:latin typeface="Arial"/>
            </a:endParaRPr>
          </a:p>
        </p:txBody>
      </p:sp>
      <p:sp>
        <p:nvSpPr>
          <p:cNvPr id="161" name="PlaceHolder 3"/>
          <p:cNvSpPr>
            <a:spLocks noGrp="1"/>
          </p:cNvSpPr>
          <p:nvPr>
            <p:ph type="body"/>
          </p:nvPr>
        </p:nvSpPr>
        <p:spPr>
          <a:xfrm>
            <a:off x="4648320" y="1600200"/>
            <a:ext cx="4041360" cy="609120"/>
          </a:xfrm>
          <a:prstGeom prst="rect">
            <a:avLst/>
          </a:prstGeom>
        </p:spPr>
        <p:txBody>
          <a:bodyPr tIns="91440" bIns="91440" anchor="b"/>
          <a:lstStyle/>
          <a:p>
            <a:pPr marL="432000" indent="-324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Click to edit the outline text format</a:t>
            </a:r>
            <a:endParaRPr lang="en-NZ" sz="222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NZ" sz="2220" b="0" strike="noStrike" spc="-1">
                <a:solidFill>
                  <a:srgbClr val="000000"/>
                </a:solidFill>
                <a:uFill>
                  <a:solidFill>
                    <a:srgbClr val="FFFFFF"/>
                  </a:solidFill>
                </a:uFill>
                <a:latin typeface="Arial"/>
                <a:ea typeface="Arial"/>
              </a:rPr>
              <a:t>Second Outline Level</a:t>
            </a:r>
            <a:endParaRPr lang="en-NZ" sz="222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Third Outline Level</a:t>
            </a:r>
            <a:endParaRPr lang="en-NZ" sz="222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NZ" sz="2220" b="0" strike="noStrike" spc="-1">
                <a:solidFill>
                  <a:srgbClr val="000000"/>
                </a:solidFill>
                <a:uFill>
                  <a:solidFill>
                    <a:srgbClr val="FFFFFF"/>
                  </a:solidFill>
                </a:uFill>
                <a:latin typeface="Arial"/>
                <a:ea typeface="Arial"/>
              </a:rPr>
              <a:t>Fourth Outline Level</a:t>
            </a:r>
            <a:endParaRPr lang="en-NZ" sz="222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Fifth Outline Level</a:t>
            </a:r>
            <a:endParaRPr lang="en-NZ" sz="222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Sixth Outline Level</a:t>
            </a:r>
            <a:endParaRPr lang="en-NZ" sz="2220" b="0" strike="noStrike" spc="-1">
              <a:solidFill>
                <a:srgbClr val="000000"/>
              </a:solidFill>
              <a:uFill>
                <a:solidFill>
                  <a:srgbClr val="FFFFFF"/>
                </a:solidFill>
              </a:uFill>
              <a:latin typeface="Arial"/>
            </a:endParaRPr>
          </a:p>
          <a:p>
            <a:pPr algn="ctr">
              <a:lnSpc>
                <a:spcPct val="100000"/>
              </a:lnSpc>
            </a:pPr>
            <a:r>
              <a:rPr lang="en-NZ" sz="2220" b="0" strike="noStrike" spc="-1">
                <a:solidFill>
                  <a:srgbClr val="000000"/>
                </a:solidFill>
                <a:uFill>
                  <a:solidFill>
                    <a:srgbClr val="FFFFFF"/>
                  </a:solidFill>
                </a:uFill>
                <a:latin typeface="Arial"/>
                <a:ea typeface="Arial"/>
              </a:rPr>
              <a:t>Seventh Outline LevelClick to edit Master text styles</a:t>
            </a:r>
            <a:endParaRPr lang="en-NZ" sz="2220" b="0" strike="noStrike" spc="-1">
              <a:solidFill>
                <a:srgbClr val="000000"/>
              </a:solidFill>
              <a:uFill>
                <a:solidFill>
                  <a:srgbClr val="FFFFFF"/>
                </a:solidFill>
              </a:uFill>
              <a:latin typeface="Arial"/>
            </a:endParaRPr>
          </a:p>
        </p:txBody>
      </p:sp>
      <p:sp>
        <p:nvSpPr>
          <p:cNvPr id="162" name="PlaceHolder 4"/>
          <p:cNvSpPr>
            <a:spLocks noGrp="1"/>
          </p:cNvSpPr>
          <p:nvPr>
            <p:ph type="dt"/>
          </p:nvPr>
        </p:nvSpPr>
        <p:spPr>
          <a:xfrm>
            <a:off x="0" y="0"/>
            <a:ext cx="8992800" cy="6735240"/>
          </a:xfrm>
          <a:prstGeom prst="rect">
            <a:avLst/>
          </a:prstGeom>
        </p:spPr>
        <p:txBody>
          <a:bodyPr lIns="90000" tIns="45000" rIns="90000" bIns="45000"/>
          <a:lstStyle/>
          <a:p>
            <a:endParaRPr lang="en-NZ" sz="2400" b="0" strike="noStrike" spc="-1">
              <a:solidFill>
                <a:srgbClr val="000000"/>
              </a:solidFill>
              <a:uFill>
                <a:solidFill>
                  <a:srgbClr val="FFFFFF"/>
                </a:solidFill>
              </a:uFill>
              <a:latin typeface="Times New Roman"/>
            </a:endParaRPr>
          </a:p>
        </p:txBody>
      </p:sp>
      <p:sp>
        <p:nvSpPr>
          <p:cNvPr id="163" name="PlaceHolder 5"/>
          <p:cNvSpPr>
            <a:spLocks noGrp="1"/>
          </p:cNvSpPr>
          <p:nvPr>
            <p:ph type="ftr"/>
          </p:nvPr>
        </p:nvSpPr>
        <p:spPr>
          <a:xfrm>
            <a:off x="0" y="0"/>
            <a:ext cx="8992800" cy="6735240"/>
          </a:xfrm>
          <a:prstGeom prst="rect">
            <a:avLst/>
          </a:prstGeom>
        </p:spPr>
        <p:txBody>
          <a:bodyPr lIns="90000" tIns="45000" rIns="90000" bIns="45000"/>
          <a:lstStyle/>
          <a:p>
            <a:endParaRPr lang="en-NZ" sz="2400" b="0" strike="noStrike" spc="-1">
              <a:solidFill>
                <a:srgbClr val="000000"/>
              </a:solidFill>
              <a:uFill>
                <a:solidFill>
                  <a:srgbClr val="FFFFFF"/>
                </a:solidFill>
              </a:uFill>
              <a:latin typeface="Times New Roman"/>
            </a:endParaRPr>
          </a:p>
        </p:txBody>
      </p:sp>
      <p:sp>
        <p:nvSpPr>
          <p:cNvPr id="164" name="PlaceHolder 6"/>
          <p:cNvSpPr>
            <a:spLocks noGrp="1"/>
          </p:cNvSpPr>
          <p:nvPr>
            <p:ph type="sldNum"/>
          </p:nvPr>
        </p:nvSpPr>
        <p:spPr>
          <a:xfrm>
            <a:off x="0" y="0"/>
            <a:ext cx="8992800" cy="6735240"/>
          </a:xfrm>
          <a:prstGeom prst="rect">
            <a:avLst/>
          </a:prstGeom>
        </p:spPr>
        <p:txBody>
          <a:bodyPr lIns="90000" tIns="45000" rIns="90000" bIns="45000"/>
          <a:lstStyle/>
          <a:p>
            <a:pPr>
              <a:lnSpc>
                <a:spcPct val="100000"/>
              </a:lnSpc>
            </a:pPr>
            <a:fld id="{4E2BBDF4-2274-450E-BECE-9528D2B70E5E}" type="slidenum">
              <a:rPr lang="en-NZ" sz="1400" b="0" strike="noStrike" spc="-1">
                <a:solidFill>
                  <a:srgbClr val="000000"/>
                </a:solidFill>
                <a:uFill>
                  <a:solidFill>
                    <a:srgbClr val="FFFFFF"/>
                  </a:solidFill>
                </a:uFill>
                <a:latin typeface="Arial"/>
                <a:ea typeface="Arial"/>
              </a:rPr>
              <a:t>‹#›</a:t>
            </a:fld>
            <a:endParaRPr lang="en-NZ" sz="1400" b="0" strike="noStrike" spc="-1">
              <a:solidFill>
                <a:srgbClr val="000000"/>
              </a:solidFill>
              <a:uFill>
                <a:solidFill>
                  <a:srgbClr val="FFFFFF"/>
                </a:solidFill>
              </a:uFill>
              <a:latin typeface="Times New Roman"/>
            </a:endParaRPr>
          </a:p>
        </p:txBody>
      </p:sp>
      <p:sp>
        <p:nvSpPr>
          <p:cNvPr id="165" name="PlaceHolder 7"/>
          <p:cNvSpPr>
            <a:spLocks noGrp="1"/>
          </p:cNvSpPr>
          <p:nvPr>
            <p:ph type="body"/>
          </p:nvPr>
        </p:nvSpPr>
        <p:spPr>
          <a:xfrm>
            <a:off x="457200" y="2212920"/>
            <a:ext cx="4041360" cy="3913200"/>
          </a:xfrm>
          <a:prstGeom prst="rect">
            <a:avLst/>
          </a:prstGeom>
        </p:spPr>
        <p:txBody>
          <a:bodyPr tIns="91440" bIns="91440"/>
          <a:lstStyle/>
          <a:p>
            <a:pPr marL="432000" indent="-324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Click to edit the outline text format</a:t>
            </a:r>
            <a:endParaRPr lang="en-NZ" sz="140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NZ" sz="1400" b="0" strike="noStrike" spc="-1">
                <a:solidFill>
                  <a:srgbClr val="000000"/>
                </a:solidFill>
                <a:uFill>
                  <a:solidFill>
                    <a:srgbClr val="FFFFFF"/>
                  </a:solidFill>
                </a:uFill>
                <a:latin typeface="Arial"/>
                <a:ea typeface="Arial"/>
              </a:rPr>
              <a:t>Second Outline Level</a:t>
            </a:r>
            <a:endParaRPr lang="en-NZ" sz="140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Third Outline Level</a:t>
            </a:r>
            <a:endParaRPr lang="en-NZ" sz="140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NZ" sz="1400" b="0" strike="noStrike" spc="-1">
                <a:solidFill>
                  <a:srgbClr val="000000"/>
                </a:solidFill>
                <a:uFill>
                  <a:solidFill>
                    <a:srgbClr val="FFFFFF"/>
                  </a:solidFill>
                </a:uFill>
                <a:latin typeface="Arial"/>
                <a:ea typeface="Arial"/>
              </a:rPr>
              <a:t>Fourth Outline Level</a:t>
            </a:r>
            <a:endParaRPr lang="en-NZ" sz="140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Fifth Outline Level</a:t>
            </a:r>
            <a:endParaRPr lang="en-NZ" sz="140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Sixth Outline Level</a:t>
            </a:r>
            <a:endParaRPr lang="en-NZ" sz="1400" b="0" strike="noStrike" spc="-1">
              <a:solidFill>
                <a:srgbClr val="000000"/>
              </a:solidFill>
              <a:uFill>
                <a:solidFill>
                  <a:srgbClr val="FFFFFF"/>
                </a:solidFill>
              </a:uFill>
              <a:latin typeface="Arial"/>
            </a:endParaRPr>
          </a:p>
          <a:p>
            <a:pPr marL="343080" indent="-13932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Seventh Outline LevelClick to edit Master text styles</a:t>
            </a:r>
            <a:endParaRPr lang="en-NZ" sz="1400" b="0" strike="noStrike" spc="-1">
              <a:solidFill>
                <a:srgbClr val="000000"/>
              </a:solidFill>
              <a:uFill>
                <a:solidFill>
                  <a:srgbClr val="FFFFFF"/>
                </a:solidFill>
              </a:uFill>
              <a:latin typeface="Arial"/>
            </a:endParaRPr>
          </a:p>
          <a:p>
            <a:pPr marL="783720" lvl="1" indent="-12312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Second level</a:t>
            </a:r>
            <a:endParaRPr lang="en-NZ" sz="1400" b="0" strike="noStrike" spc="-1">
              <a:solidFill>
                <a:srgbClr val="000000"/>
              </a:solidFill>
              <a:uFill>
                <a:solidFill>
                  <a:srgbClr val="FFFFFF"/>
                </a:solidFill>
              </a:uFill>
              <a:latin typeface="Arial"/>
            </a:endParaRPr>
          </a:p>
          <a:p>
            <a:pPr marL="1219320" lvl="2" indent="-1011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Third level</a:t>
            </a:r>
            <a:endParaRPr lang="en-NZ" sz="1400" b="0" strike="noStrike" spc="-1">
              <a:solidFill>
                <a:srgbClr val="000000"/>
              </a:solidFill>
              <a:uFill>
                <a:solidFill>
                  <a:srgbClr val="FFFFFF"/>
                </a:solidFill>
              </a:uFill>
              <a:latin typeface="Arial"/>
            </a:endParaRPr>
          </a:p>
          <a:p>
            <a:pPr marL="1737360" lvl="3" indent="-1623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Fourth level</a:t>
            </a:r>
            <a:endParaRPr lang="en-NZ" sz="1400" b="0" strike="noStrike" spc="-1">
              <a:solidFill>
                <a:srgbClr val="000000"/>
              </a:solidFill>
              <a:uFill>
                <a:solidFill>
                  <a:srgbClr val="FFFFFF"/>
                </a:solidFill>
              </a:uFill>
              <a:latin typeface="Arial"/>
            </a:endParaRPr>
          </a:p>
          <a:p>
            <a:pPr marL="2194560" lvl="4" indent="-1623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Fifth level</a:t>
            </a:r>
            <a:endParaRPr lang="en-NZ" sz="1400" b="0" strike="noStrike" spc="-1">
              <a:solidFill>
                <a:srgbClr val="000000"/>
              </a:solidFill>
              <a:uFill>
                <a:solidFill>
                  <a:srgbClr val="FFFFFF"/>
                </a:solidFill>
              </a:uFill>
              <a:latin typeface="Arial"/>
            </a:endParaRPr>
          </a:p>
        </p:txBody>
      </p:sp>
      <p:sp>
        <p:nvSpPr>
          <p:cNvPr id="166" name="PlaceHolder 8"/>
          <p:cNvSpPr>
            <a:spLocks noGrp="1"/>
          </p:cNvSpPr>
          <p:nvPr>
            <p:ph type="body"/>
          </p:nvPr>
        </p:nvSpPr>
        <p:spPr>
          <a:xfrm>
            <a:off x="4672440" y="2212920"/>
            <a:ext cx="4041360" cy="3912840"/>
          </a:xfrm>
          <a:prstGeom prst="rect">
            <a:avLst/>
          </a:prstGeom>
        </p:spPr>
        <p:txBody>
          <a:bodyPr tIns="91440" bIns="91440"/>
          <a:lstStyle/>
          <a:p>
            <a:pPr marL="432000" indent="-324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Click to edit the outline text format</a:t>
            </a:r>
            <a:endParaRPr lang="en-NZ" sz="140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NZ" sz="1400" b="0" strike="noStrike" spc="-1">
                <a:solidFill>
                  <a:srgbClr val="000000"/>
                </a:solidFill>
                <a:uFill>
                  <a:solidFill>
                    <a:srgbClr val="FFFFFF"/>
                  </a:solidFill>
                </a:uFill>
                <a:latin typeface="Arial"/>
                <a:ea typeface="Arial"/>
              </a:rPr>
              <a:t>Second Outline Level</a:t>
            </a:r>
            <a:endParaRPr lang="en-NZ" sz="140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Third Outline Level</a:t>
            </a:r>
            <a:endParaRPr lang="en-NZ" sz="140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NZ" sz="1400" b="0" strike="noStrike" spc="-1">
                <a:solidFill>
                  <a:srgbClr val="000000"/>
                </a:solidFill>
                <a:uFill>
                  <a:solidFill>
                    <a:srgbClr val="FFFFFF"/>
                  </a:solidFill>
                </a:uFill>
                <a:latin typeface="Arial"/>
                <a:ea typeface="Arial"/>
              </a:rPr>
              <a:t>Fourth Outline Level</a:t>
            </a:r>
            <a:endParaRPr lang="en-NZ" sz="140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Fifth Outline Level</a:t>
            </a:r>
            <a:endParaRPr lang="en-NZ" sz="140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Sixth Outline Level</a:t>
            </a:r>
            <a:endParaRPr lang="en-NZ" sz="1400" b="0" strike="noStrike" spc="-1">
              <a:solidFill>
                <a:srgbClr val="000000"/>
              </a:solidFill>
              <a:uFill>
                <a:solidFill>
                  <a:srgbClr val="FFFFFF"/>
                </a:solidFill>
              </a:uFill>
              <a:latin typeface="Arial"/>
            </a:endParaRPr>
          </a:p>
          <a:p>
            <a:pPr marL="343080" indent="-13932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Seventh Outline LevelClick to edit Master text styles</a:t>
            </a:r>
            <a:endParaRPr lang="en-NZ" sz="1400" b="0" strike="noStrike" spc="-1">
              <a:solidFill>
                <a:srgbClr val="000000"/>
              </a:solidFill>
              <a:uFill>
                <a:solidFill>
                  <a:srgbClr val="FFFFFF"/>
                </a:solidFill>
              </a:uFill>
              <a:latin typeface="Arial"/>
            </a:endParaRPr>
          </a:p>
          <a:p>
            <a:pPr marL="783720" lvl="1" indent="-12312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Second level</a:t>
            </a:r>
            <a:endParaRPr lang="en-NZ" sz="1400" b="0" strike="noStrike" spc="-1">
              <a:solidFill>
                <a:srgbClr val="000000"/>
              </a:solidFill>
              <a:uFill>
                <a:solidFill>
                  <a:srgbClr val="FFFFFF"/>
                </a:solidFill>
              </a:uFill>
              <a:latin typeface="Arial"/>
            </a:endParaRPr>
          </a:p>
          <a:p>
            <a:pPr marL="1219320" lvl="2" indent="-1011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Third level</a:t>
            </a:r>
            <a:endParaRPr lang="en-NZ" sz="1400" b="0" strike="noStrike" spc="-1">
              <a:solidFill>
                <a:srgbClr val="000000"/>
              </a:solidFill>
              <a:uFill>
                <a:solidFill>
                  <a:srgbClr val="FFFFFF"/>
                </a:solidFill>
              </a:uFill>
              <a:latin typeface="Arial"/>
            </a:endParaRPr>
          </a:p>
          <a:p>
            <a:pPr marL="1737360" lvl="3" indent="-1623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Fourth level</a:t>
            </a:r>
            <a:endParaRPr lang="en-NZ" sz="1400" b="0" strike="noStrike" spc="-1">
              <a:solidFill>
                <a:srgbClr val="000000"/>
              </a:solidFill>
              <a:uFill>
                <a:solidFill>
                  <a:srgbClr val="FFFFFF"/>
                </a:solidFill>
              </a:uFill>
              <a:latin typeface="Arial"/>
            </a:endParaRPr>
          </a:p>
          <a:p>
            <a:pPr marL="2194560" lvl="4" indent="-1623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Fifth level</a:t>
            </a:r>
            <a:endParaRPr lang="en-NZ" sz="1400" b="0" strike="noStrike" spc="-1">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0" name="Shape 6"/>
          <p:cNvPicPr/>
          <p:nvPr/>
        </p:nvPicPr>
        <p:blipFill>
          <a:blip r:embed="rId14"/>
          <a:stretch/>
        </p:blipFill>
        <p:spPr>
          <a:xfrm>
            <a:off x="0" y="0"/>
            <a:ext cx="8992800" cy="6735240"/>
          </a:xfrm>
          <a:prstGeom prst="rect">
            <a:avLst/>
          </a:prstGeom>
          <a:ln>
            <a:noFill/>
          </a:ln>
        </p:spPr>
      </p:pic>
      <p:sp>
        <p:nvSpPr>
          <p:cNvPr id="281" name="PlaceHolder 1"/>
          <p:cNvSpPr>
            <a:spLocks noGrp="1"/>
          </p:cNvSpPr>
          <p:nvPr>
            <p:ph type="title"/>
          </p:nvPr>
        </p:nvSpPr>
        <p:spPr>
          <a:xfrm>
            <a:off x="457200" y="274680"/>
            <a:ext cx="8229240" cy="1325160"/>
          </a:xfrm>
          <a:prstGeom prst="rect">
            <a:avLst/>
          </a:prstGeom>
        </p:spPr>
        <p:txBody>
          <a:bodyPr tIns="91440" bIns="91440"/>
          <a:lstStyle/>
          <a:p>
            <a:pPr algn="ctr">
              <a:lnSpc>
                <a:spcPct val="100000"/>
              </a:lnSpc>
            </a:pPr>
            <a:r>
              <a:rPr lang="en-NZ" sz="1400" b="0" strike="noStrike" spc="-1">
                <a:solidFill>
                  <a:srgbClr val="000000"/>
                </a:solidFill>
                <a:uFill>
                  <a:solidFill>
                    <a:srgbClr val="FFFFFF"/>
                  </a:solidFill>
                </a:uFill>
                <a:latin typeface="Arial"/>
                <a:ea typeface="Arial"/>
              </a:rPr>
              <a:t>Click to edit Master title style</a:t>
            </a:r>
            <a:endParaRPr lang="en-NZ" sz="1400" b="0" strike="noStrike" spc="-1">
              <a:solidFill>
                <a:srgbClr val="000000"/>
              </a:solidFill>
              <a:uFill>
                <a:solidFill>
                  <a:srgbClr val="FFFFFF"/>
                </a:solidFill>
              </a:uFill>
              <a:latin typeface="Arial"/>
            </a:endParaRPr>
          </a:p>
        </p:txBody>
      </p:sp>
      <p:sp>
        <p:nvSpPr>
          <p:cNvPr id="282" name="PlaceHolder 2"/>
          <p:cNvSpPr>
            <a:spLocks noGrp="1"/>
          </p:cNvSpPr>
          <p:nvPr>
            <p:ph type="body"/>
          </p:nvPr>
        </p:nvSpPr>
        <p:spPr>
          <a:xfrm>
            <a:off x="4648320" y="1600200"/>
            <a:ext cx="4038120" cy="4525560"/>
          </a:xfrm>
          <a:prstGeom prst="rect">
            <a:avLst/>
          </a:prstGeom>
        </p:spPr>
        <p:txBody>
          <a:bodyPr tIns="91440" bIns="91440"/>
          <a:lstStyle/>
          <a:p>
            <a:pPr marL="432000" indent="-324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Click to edit the outline text format</a:t>
            </a:r>
            <a:endParaRPr lang="en-NZ" sz="222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NZ" sz="2220" b="0" strike="noStrike" spc="-1">
                <a:solidFill>
                  <a:srgbClr val="000000"/>
                </a:solidFill>
                <a:uFill>
                  <a:solidFill>
                    <a:srgbClr val="FFFFFF"/>
                  </a:solidFill>
                </a:uFill>
                <a:latin typeface="Arial"/>
                <a:ea typeface="Arial"/>
              </a:rPr>
              <a:t>Second Outline Level</a:t>
            </a:r>
            <a:endParaRPr lang="en-NZ" sz="222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Third Outline Level</a:t>
            </a:r>
            <a:endParaRPr lang="en-NZ" sz="222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NZ" sz="2220" b="0" strike="noStrike" spc="-1">
                <a:solidFill>
                  <a:srgbClr val="000000"/>
                </a:solidFill>
                <a:uFill>
                  <a:solidFill>
                    <a:srgbClr val="FFFFFF"/>
                  </a:solidFill>
                </a:uFill>
                <a:latin typeface="Arial"/>
                <a:ea typeface="Arial"/>
              </a:rPr>
              <a:t>Fourth Outline Level</a:t>
            </a:r>
            <a:endParaRPr lang="en-NZ" sz="222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Fifth Outline Level</a:t>
            </a:r>
            <a:endParaRPr lang="en-NZ" sz="222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NZ" sz="2220" b="0" strike="noStrike" spc="-1">
                <a:solidFill>
                  <a:srgbClr val="000000"/>
                </a:solidFill>
                <a:uFill>
                  <a:solidFill>
                    <a:srgbClr val="FFFFFF"/>
                  </a:solidFill>
                </a:uFill>
                <a:latin typeface="Arial"/>
                <a:ea typeface="Arial"/>
              </a:rPr>
              <a:t>Sixth Outline Level</a:t>
            </a:r>
            <a:endParaRPr lang="en-NZ" sz="2220" b="0" strike="noStrike" spc="-1">
              <a:solidFill>
                <a:srgbClr val="000000"/>
              </a:solidFill>
              <a:uFill>
                <a:solidFill>
                  <a:srgbClr val="FFFFFF"/>
                </a:solidFill>
              </a:uFill>
              <a:latin typeface="Arial"/>
            </a:endParaRPr>
          </a:p>
          <a:p>
            <a:pPr marL="343080" indent="-139320">
              <a:lnSpc>
                <a:spcPct val="100000"/>
              </a:lnSpc>
              <a:buClr>
                <a:srgbClr val="000000"/>
              </a:buClr>
              <a:buFont typeface="Arial"/>
              <a:buChar char="•"/>
            </a:pPr>
            <a:r>
              <a:rPr lang="en-NZ" sz="2220" b="0" strike="noStrike" spc="-1">
                <a:solidFill>
                  <a:srgbClr val="000000"/>
                </a:solidFill>
                <a:uFill>
                  <a:solidFill>
                    <a:srgbClr val="FFFFFF"/>
                  </a:solidFill>
                </a:uFill>
                <a:latin typeface="Arial"/>
                <a:ea typeface="Arial"/>
              </a:rPr>
              <a:t>Seventh Outline LevelClick to edit Master text styles</a:t>
            </a:r>
            <a:endParaRPr lang="en-NZ" sz="2220" b="0" strike="noStrike" spc="-1">
              <a:solidFill>
                <a:srgbClr val="000000"/>
              </a:solidFill>
              <a:uFill>
                <a:solidFill>
                  <a:srgbClr val="FFFFFF"/>
                </a:solidFill>
              </a:uFill>
              <a:latin typeface="Arial"/>
            </a:endParaRPr>
          </a:p>
          <a:p>
            <a:pPr marL="783720" lvl="1" indent="-123120">
              <a:lnSpc>
                <a:spcPct val="100000"/>
              </a:lnSpc>
              <a:buClr>
                <a:srgbClr val="000000"/>
              </a:buClr>
              <a:buFont typeface="Arial"/>
              <a:buChar char="–"/>
            </a:pPr>
            <a:r>
              <a:rPr lang="en-NZ" sz="1480" b="0" strike="noStrike" spc="-1">
                <a:solidFill>
                  <a:srgbClr val="000000"/>
                </a:solidFill>
                <a:uFill>
                  <a:solidFill>
                    <a:srgbClr val="FFFFFF"/>
                  </a:solidFill>
                </a:uFill>
                <a:latin typeface="Arial"/>
                <a:ea typeface="Arial"/>
              </a:rPr>
              <a:t>Second level</a:t>
            </a:r>
            <a:endParaRPr lang="en-NZ" sz="2220" b="0" strike="noStrike" spc="-1">
              <a:solidFill>
                <a:srgbClr val="000000"/>
              </a:solidFill>
              <a:uFill>
                <a:solidFill>
                  <a:srgbClr val="FFFFFF"/>
                </a:solidFill>
              </a:uFill>
              <a:latin typeface="Arial"/>
            </a:endParaRPr>
          </a:p>
          <a:p>
            <a:pPr marL="1219320" lvl="2" indent="-101160">
              <a:lnSpc>
                <a:spcPct val="100000"/>
              </a:lnSpc>
              <a:buClr>
                <a:srgbClr val="000000"/>
              </a:buClr>
              <a:buFont typeface="Arial"/>
              <a:buChar char="•"/>
            </a:pPr>
            <a:r>
              <a:rPr lang="en-NZ" sz="1480" b="0" strike="noStrike" spc="-1">
                <a:solidFill>
                  <a:srgbClr val="000000"/>
                </a:solidFill>
                <a:uFill>
                  <a:solidFill>
                    <a:srgbClr val="FFFFFF"/>
                  </a:solidFill>
                </a:uFill>
                <a:latin typeface="Arial"/>
                <a:ea typeface="Arial"/>
              </a:rPr>
              <a:t>Third level</a:t>
            </a:r>
            <a:endParaRPr lang="en-NZ" sz="2220" b="0" strike="noStrike" spc="-1">
              <a:solidFill>
                <a:srgbClr val="000000"/>
              </a:solidFill>
              <a:uFill>
                <a:solidFill>
                  <a:srgbClr val="FFFFFF"/>
                </a:solidFill>
              </a:uFill>
              <a:latin typeface="Arial"/>
            </a:endParaRPr>
          </a:p>
          <a:p>
            <a:pPr marL="1737360" lvl="3" indent="-162360">
              <a:lnSpc>
                <a:spcPct val="100000"/>
              </a:lnSpc>
              <a:buClr>
                <a:srgbClr val="000000"/>
              </a:buClr>
              <a:buFont typeface="Arial"/>
              <a:buChar char="–"/>
            </a:pPr>
            <a:r>
              <a:rPr lang="en-NZ" sz="1480" b="0" strike="noStrike" spc="-1">
                <a:solidFill>
                  <a:srgbClr val="000000"/>
                </a:solidFill>
                <a:uFill>
                  <a:solidFill>
                    <a:srgbClr val="FFFFFF"/>
                  </a:solidFill>
                </a:uFill>
                <a:latin typeface="Arial"/>
                <a:ea typeface="Arial"/>
              </a:rPr>
              <a:t>Fourth level</a:t>
            </a:r>
            <a:endParaRPr lang="en-NZ" sz="2220" b="0" strike="noStrike" spc="-1">
              <a:solidFill>
                <a:srgbClr val="000000"/>
              </a:solidFill>
              <a:uFill>
                <a:solidFill>
                  <a:srgbClr val="FFFFFF"/>
                </a:solidFill>
              </a:uFill>
              <a:latin typeface="Arial"/>
            </a:endParaRPr>
          </a:p>
          <a:p>
            <a:pPr marL="2194560" lvl="4" indent="-162360">
              <a:lnSpc>
                <a:spcPct val="100000"/>
              </a:lnSpc>
              <a:buClr>
                <a:srgbClr val="000000"/>
              </a:buClr>
              <a:buFont typeface="Arial"/>
              <a:buChar char="»"/>
            </a:pPr>
            <a:r>
              <a:rPr lang="en-NZ" sz="1480" b="0" strike="noStrike" spc="-1">
                <a:solidFill>
                  <a:srgbClr val="000000"/>
                </a:solidFill>
                <a:uFill>
                  <a:solidFill>
                    <a:srgbClr val="FFFFFF"/>
                  </a:solidFill>
                </a:uFill>
                <a:latin typeface="Arial"/>
                <a:ea typeface="Arial"/>
              </a:rPr>
              <a:t>Fifth level</a:t>
            </a:r>
            <a:endParaRPr lang="en-NZ" sz="2220" b="0" strike="noStrike" spc="-1">
              <a:solidFill>
                <a:srgbClr val="000000"/>
              </a:solidFill>
              <a:uFill>
                <a:solidFill>
                  <a:srgbClr val="FFFFFF"/>
                </a:solidFill>
              </a:uFill>
              <a:latin typeface="Arial"/>
            </a:endParaRPr>
          </a:p>
        </p:txBody>
      </p:sp>
      <p:sp>
        <p:nvSpPr>
          <p:cNvPr id="283" name="PlaceHolder 3"/>
          <p:cNvSpPr>
            <a:spLocks noGrp="1"/>
          </p:cNvSpPr>
          <p:nvPr>
            <p:ph type="dt"/>
          </p:nvPr>
        </p:nvSpPr>
        <p:spPr>
          <a:xfrm>
            <a:off x="0" y="0"/>
            <a:ext cx="8992800" cy="6735240"/>
          </a:xfrm>
          <a:prstGeom prst="rect">
            <a:avLst/>
          </a:prstGeom>
        </p:spPr>
        <p:txBody>
          <a:bodyPr lIns="90000" tIns="45000" rIns="90000" bIns="45000"/>
          <a:lstStyle/>
          <a:p>
            <a:endParaRPr lang="en-NZ" sz="2400" b="0" strike="noStrike" spc="-1">
              <a:solidFill>
                <a:srgbClr val="000000"/>
              </a:solidFill>
              <a:uFill>
                <a:solidFill>
                  <a:srgbClr val="FFFFFF"/>
                </a:solidFill>
              </a:uFill>
              <a:latin typeface="Times New Roman"/>
            </a:endParaRPr>
          </a:p>
        </p:txBody>
      </p:sp>
      <p:sp>
        <p:nvSpPr>
          <p:cNvPr id="284" name="PlaceHolder 4"/>
          <p:cNvSpPr>
            <a:spLocks noGrp="1"/>
          </p:cNvSpPr>
          <p:nvPr>
            <p:ph type="ftr"/>
          </p:nvPr>
        </p:nvSpPr>
        <p:spPr>
          <a:xfrm>
            <a:off x="0" y="0"/>
            <a:ext cx="8992800" cy="6735240"/>
          </a:xfrm>
          <a:prstGeom prst="rect">
            <a:avLst/>
          </a:prstGeom>
        </p:spPr>
        <p:txBody>
          <a:bodyPr lIns="90000" tIns="45000" rIns="90000" bIns="45000"/>
          <a:lstStyle/>
          <a:p>
            <a:endParaRPr lang="en-NZ" sz="2400" b="0" strike="noStrike" spc="-1">
              <a:solidFill>
                <a:srgbClr val="000000"/>
              </a:solidFill>
              <a:uFill>
                <a:solidFill>
                  <a:srgbClr val="FFFFFF"/>
                </a:solidFill>
              </a:uFill>
              <a:latin typeface="Times New Roman"/>
            </a:endParaRPr>
          </a:p>
        </p:txBody>
      </p:sp>
      <p:sp>
        <p:nvSpPr>
          <p:cNvPr id="285" name="PlaceHolder 5"/>
          <p:cNvSpPr>
            <a:spLocks noGrp="1"/>
          </p:cNvSpPr>
          <p:nvPr>
            <p:ph type="sldNum"/>
          </p:nvPr>
        </p:nvSpPr>
        <p:spPr>
          <a:xfrm>
            <a:off x="0" y="0"/>
            <a:ext cx="8992800" cy="6735240"/>
          </a:xfrm>
          <a:prstGeom prst="rect">
            <a:avLst/>
          </a:prstGeom>
        </p:spPr>
        <p:txBody>
          <a:bodyPr lIns="90000" tIns="45000" rIns="90000" bIns="45000"/>
          <a:lstStyle/>
          <a:p>
            <a:pPr>
              <a:lnSpc>
                <a:spcPct val="100000"/>
              </a:lnSpc>
            </a:pPr>
            <a:fld id="{95143D2A-ECB8-4AF2-BB95-3668D1549AD6}" type="slidenum">
              <a:rPr lang="en-NZ" sz="1400" b="0" strike="noStrike" spc="-1">
                <a:solidFill>
                  <a:srgbClr val="000000"/>
                </a:solidFill>
                <a:uFill>
                  <a:solidFill>
                    <a:srgbClr val="FFFFFF"/>
                  </a:solidFill>
                </a:uFill>
                <a:latin typeface="Arial"/>
                <a:ea typeface="Arial"/>
              </a:rPr>
              <a:t>‹#›</a:t>
            </a:fld>
            <a:endParaRPr lang="en-NZ" sz="1400" b="0" strike="noStrike" spc="-1">
              <a:solidFill>
                <a:srgbClr val="000000"/>
              </a:solidFill>
              <a:uFill>
                <a:solidFill>
                  <a:srgbClr val="FFFFFF"/>
                </a:solidFill>
              </a:uFill>
              <a:latin typeface="Times New Roman"/>
            </a:endParaRPr>
          </a:p>
        </p:txBody>
      </p:sp>
      <p:sp>
        <p:nvSpPr>
          <p:cNvPr id="286" name="PlaceHolder 6"/>
          <p:cNvSpPr>
            <a:spLocks noGrp="1"/>
          </p:cNvSpPr>
          <p:nvPr>
            <p:ph type="body"/>
          </p:nvPr>
        </p:nvSpPr>
        <p:spPr>
          <a:xfrm>
            <a:off x="365760" y="1600200"/>
            <a:ext cx="4041360" cy="4525920"/>
          </a:xfrm>
          <a:prstGeom prst="rect">
            <a:avLst/>
          </a:prstGeom>
        </p:spPr>
        <p:txBody>
          <a:bodyPr tIns="91440" bIns="91440"/>
          <a:lstStyle/>
          <a:p>
            <a:pPr marL="432000" indent="-324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Click to edit the outline text format</a:t>
            </a:r>
            <a:endParaRPr lang="en-NZ" sz="1400" b="0" strike="noStrike" spc="-1">
              <a:solidFill>
                <a:srgbClr val="000000"/>
              </a:solidFill>
              <a:uFill>
                <a:solidFill>
                  <a:srgbClr val="FFFFFF"/>
                </a:solidFill>
              </a:uFill>
              <a:latin typeface="Arial"/>
            </a:endParaRPr>
          </a:p>
          <a:p>
            <a:pPr marL="864000" lvl="1" indent="-324000">
              <a:buClr>
                <a:srgbClr val="000000"/>
              </a:buClr>
              <a:buSzPct val="75000"/>
              <a:buFont typeface="Symbol" charset="2"/>
              <a:buChar char=""/>
            </a:pPr>
            <a:r>
              <a:rPr lang="en-NZ" sz="1400" b="0" strike="noStrike" spc="-1">
                <a:solidFill>
                  <a:srgbClr val="000000"/>
                </a:solidFill>
                <a:uFill>
                  <a:solidFill>
                    <a:srgbClr val="FFFFFF"/>
                  </a:solidFill>
                </a:uFill>
                <a:latin typeface="Arial"/>
                <a:ea typeface="Arial"/>
              </a:rPr>
              <a:t>Second Outline Level</a:t>
            </a:r>
            <a:endParaRPr lang="en-NZ" sz="1400" b="0" strike="noStrike" spc="-1">
              <a:solidFill>
                <a:srgbClr val="000000"/>
              </a:solidFill>
              <a:uFill>
                <a:solidFill>
                  <a:srgbClr val="FFFFFF"/>
                </a:solidFill>
              </a:uFill>
              <a:latin typeface="Arial"/>
            </a:endParaRPr>
          </a:p>
          <a:p>
            <a:pPr marL="1296000" lvl="2" indent="-288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Third Outline Level</a:t>
            </a:r>
            <a:endParaRPr lang="en-NZ" sz="1400" b="0" strike="noStrike" spc="-1">
              <a:solidFill>
                <a:srgbClr val="000000"/>
              </a:solidFill>
              <a:uFill>
                <a:solidFill>
                  <a:srgbClr val="FFFFFF"/>
                </a:solidFill>
              </a:uFill>
              <a:latin typeface="Arial"/>
            </a:endParaRPr>
          </a:p>
          <a:p>
            <a:pPr marL="1728000" lvl="3" indent="-216000">
              <a:buClr>
                <a:srgbClr val="000000"/>
              </a:buClr>
              <a:buSzPct val="75000"/>
              <a:buFont typeface="Symbol" charset="2"/>
              <a:buChar char=""/>
            </a:pPr>
            <a:r>
              <a:rPr lang="en-NZ" sz="1400" b="0" strike="noStrike" spc="-1">
                <a:solidFill>
                  <a:srgbClr val="000000"/>
                </a:solidFill>
                <a:uFill>
                  <a:solidFill>
                    <a:srgbClr val="FFFFFF"/>
                  </a:solidFill>
                </a:uFill>
                <a:latin typeface="Arial"/>
                <a:ea typeface="Arial"/>
              </a:rPr>
              <a:t>Fourth Outline Level</a:t>
            </a:r>
            <a:endParaRPr lang="en-NZ" sz="1400" b="0" strike="noStrike" spc="-1">
              <a:solidFill>
                <a:srgbClr val="000000"/>
              </a:solidFill>
              <a:uFill>
                <a:solidFill>
                  <a:srgbClr val="FFFFFF"/>
                </a:solidFill>
              </a:uFill>
              <a:latin typeface="Arial"/>
            </a:endParaRPr>
          </a:p>
          <a:p>
            <a:pPr marL="2160000" lvl="4" indent="-216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Fifth Outline Level</a:t>
            </a:r>
            <a:endParaRPr lang="en-NZ" sz="1400" b="0" strike="noStrike" spc="-1">
              <a:solidFill>
                <a:srgbClr val="000000"/>
              </a:solidFill>
              <a:uFill>
                <a:solidFill>
                  <a:srgbClr val="FFFFFF"/>
                </a:solidFill>
              </a:uFill>
              <a:latin typeface="Arial"/>
            </a:endParaRPr>
          </a:p>
          <a:p>
            <a:pPr marL="2592000" lvl="5" indent="-216000">
              <a:buClr>
                <a:srgbClr val="000000"/>
              </a:buClr>
              <a:buSzPct val="45000"/>
              <a:buFont typeface="Wingdings" charset="2"/>
              <a:buChar char=""/>
            </a:pPr>
            <a:r>
              <a:rPr lang="en-NZ" sz="1400" b="0" strike="noStrike" spc="-1">
                <a:solidFill>
                  <a:srgbClr val="000000"/>
                </a:solidFill>
                <a:uFill>
                  <a:solidFill>
                    <a:srgbClr val="FFFFFF"/>
                  </a:solidFill>
                </a:uFill>
                <a:latin typeface="Arial"/>
                <a:ea typeface="Arial"/>
              </a:rPr>
              <a:t>Sixth Outline Level</a:t>
            </a:r>
            <a:endParaRPr lang="en-NZ" sz="1400" b="0" strike="noStrike" spc="-1">
              <a:solidFill>
                <a:srgbClr val="000000"/>
              </a:solidFill>
              <a:uFill>
                <a:solidFill>
                  <a:srgbClr val="FFFFFF"/>
                </a:solidFill>
              </a:uFill>
              <a:latin typeface="Arial"/>
            </a:endParaRPr>
          </a:p>
          <a:p>
            <a:pPr marL="343080" indent="-13932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Seventh Outline LevelClick to edit Master text styles</a:t>
            </a:r>
            <a:endParaRPr lang="en-NZ" sz="1400" b="0" strike="noStrike" spc="-1">
              <a:solidFill>
                <a:srgbClr val="000000"/>
              </a:solidFill>
              <a:uFill>
                <a:solidFill>
                  <a:srgbClr val="FFFFFF"/>
                </a:solidFill>
              </a:uFill>
              <a:latin typeface="Arial"/>
            </a:endParaRPr>
          </a:p>
          <a:p>
            <a:pPr marL="783720" lvl="1" indent="-12312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Second level</a:t>
            </a:r>
            <a:endParaRPr lang="en-NZ" sz="1400" b="0" strike="noStrike" spc="-1">
              <a:solidFill>
                <a:srgbClr val="000000"/>
              </a:solidFill>
              <a:uFill>
                <a:solidFill>
                  <a:srgbClr val="FFFFFF"/>
                </a:solidFill>
              </a:uFill>
              <a:latin typeface="Arial"/>
            </a:endParaRPr>
          </a:p>
          <a:p>
            <a:pPr marL="1219320" lvl="2" indent="-1011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Third level</a:t>
            </a:r>
            <a:endParaRPr lang="en-NZ" sz="1400" b="0" strike="noStrike" spc="-1">
              <a:solidFill>
                <a:srgbClr val="000000"/>
              </a:solidFill>
              <a:uFill>
                <a:solidFill>
                  <a:srgbClr val="FFFFFF"/>
                </a:solidFill>
              </a:uFill>
              <a:latin typeface="Arial"/>
            </a:endParaRPr>
          </a:p>
          <a:p>
            <a:pPr marL="1737360" lvl="3" indent="-1623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Fourth level</a:t>
            </a:r>
            <a:endParaRPr lang="en-NZ" sz="1400" b="0" strike="noStrike" spc="-1">
              <a:solidFill>
                <a:srgbClr val="000000"/>
              </a:solidFill>
              <a:uFill>
                <a:solidFill>
                  <a:srgbClr val="FFFFFF"/>
                </a:solidFill>
              </a:uFill>
              <a:latin typeface="Arial"/>
            </a:endParaRPr>
          </a:p>
          <a:p>
            <a:pPr marL="2194560" lvl="4" indent="-162360">
              <a:lnSpc>
                <a:spcPct val="100000"/>
              </a:lnSpc>
              <a:buClr>
                <a:srgbClr val="000000"/>
              </a:buClr>
              <a:buFont typeface="Arial"/>
              <a:buChar char="»"/>
            </a:pPr>
            <a:r>
              <a:rPr lang="en-NZ" sz="1400" b="0" strike="noStrike" spc="-1">
                <a:solidFill>
                  <a:srgbClr val="000000"/>
                </a:solidFill>
                <a:uFill>
                  <a:solidFill>
                    <a:srgbClr val="FFFFFF"/>
                  </a:solidFill>
                </a:uFill>
                <a:latin typeface="Arial"/>
                <a:ea typeface="Arial"/>
              </a:rPr>
              <a:t>Fifth level</a:t>
            </a:r>
            <a:endParaRPr lang="en-NZ" sz="1400" b="0" strike="noStrike" spc="-1">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230E877-776E-4AB8-BE4A-6C140343C7A5}" type="datetime1">
              <a:rPr lang="zh-TW" altLang="en-US" smtClean="0"/>
              <a:t>2017/8/11</a:t>
            </a:fld>
            <a:endParaRPr lang="zh-TW"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7F937D58-9022-416A-BC50-57D05CCAFF70}" type="slidenum">
              <a:rPr lang="zh-TW" altLang="en-US" smtClean="0"/>
              <a:t>‹#›</a:t>
            </a:fld>
            <a:endParaRPr lang="zh-TW"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16593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www.incapsula.com/blog/cctv-ddos-botnet-back-yard.html"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hyperlink" Target="https://krebsonsecurity.com/2016/09/krebsonsecurity-hit-with-record-ddos/"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techcrunch.com/2016/10/21/many-sites-including-twitter-and-spotify-suffering-outag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extShape 1"/>
          <p:cNvSpPr txBox="1"/>
          <p:nvPr/>
        </p:nvSpPr>
        <p:spPr>
          <a:xfrm>
            <a:off x="-88920" y="-103320"/>
            <a:ext cx="9294120" cy="2254320"/>
          </a:xfrm>
          <a:prstGeom prst="rect">
            <a:avLst/>
          </a:prstGeom>
          <a:noFill/>
          <a:ln>
            <a:noFill/>
          </a:ln>
        </p:spPr>
        <p:txBody>
          <a:bodyPr lIns="50760" tIns="50760" rIns="50760" bIns="50760"/>
          <a:lstStyle/>
          <a:p>
            <a:pPr algn="ctr">
              <a:lnSpc>
                <a:spcPct val="100000"/>
              </a:lnSpc>
            </a:pPr>
            <a:r>
              <a:rPr lang="en-NZ" sz="4800" b="0" strike="noStrike" spc="-1">
                <a:solidFill>
                  <a:srgbClr val="000000"/>
                </a:solidFill>
                <a:uFill>
                  <a:solidFill>
                    <a:srgbClr val="FFFFFF"/>
                  </a:solidFill>
                </a:uFill>
                <a:latin typeface="Arial"/>
                <a:ea typeface="Arial"/>
              </a:rPr>
              <a:t>Denial-of-Service Attacks (chapter 7) </a:t>
            </a:r>
            <a:endParaRPr lang="en-NZ" sz="1400" b="0" strike="noStrike" spc="-1">
              <a:solidFill>
                <a:srgbClr val="000000"/>
              </a:solidFill>
              <a:uFill>
                <a:solidFill>
                  <a:srgbClr val="FFFFFF"/>
                </a:solidFill>
              </a:uFill>
              <a:latin typeface="Arial"/>
            </a:endParaRPr>
          </a:p>
        </p:txBody>
      </p:sp>
      <p:sp>
        <p:nvSpPr>
          <p:cNvPr id="327" name="TextShape 2"/>
          <p:cNvSpPr txBox="1"/>
          <p:nvPr/>
        </p:nvSpPr>
        <p:spPr>
          <a:xfrm>
            <a:off x="0" y="1366560"/>
            <a:ext cx="9143640" cy="1902240"/>
          </a:xfrm>
          <a:prstGeom prst="rect">
            <a:avLst/>
          </a:prstGeom>
          <a:noFill/>
          <a:ln>
            <a:noFill/>
          </a:ln>
        </p:spPr>
        <p:txBody>
          <a:bodyPr lIns="50760" tIns="50760" rIns="50760" bIns="50760"/>
          <a:lstStyle/>
          <a:p>
            <a:pPr algn="ctr">
              <a:lnSpc>
                <a:spcPct val="100000"/>
              </a:lnSpc>
            </a:pPr>
            <a:r>
              <a:rPr lang="en-NZ" sz="2400" b="0" i="1" strike="noStrike" spc="-1" dirty="0">
                <a:solidFill>
                  <a:srgbClr val="000000"/>
                </a:solidFill>
                <a:uFill>
                  <a:solidFill>
                    <a:srgbClr val="FFFFFF"/>
                  </a:solidFill>
                </a:uFill>
                <a:latin typeface="Arial"/>
                <a:ea typeface="Arial"/>
              </a:rPr>
              <a:t>Ian Welch</a:t>
            </a:r>
            <a:endParaRPr lang="en-NZ" sz="1400" b="0" strike="noStrike" spc="-1" dirty="0">
              <a:solidFill>
                <a:srgbClr val="000000"/>
              </a:solidFill>
              <a:uFill>
                <a:solidFill>
                  <a:srgbClr val="FFFFFF"/>
                </a:solidFill>
              </a:uFill>
              <a:latin typeface="Arial"/>
            </a:endParaRPr>
          </a:p>
          <a:p>
            <a:pPr algn="ctr">
              <a:lnSpc>
                <a:spcPct val="100000"/>
              </a:lnSpc>
            </a:pPr>
            <a:r>
              <a:rPr lang="en-NZ" sz="2400" b="0" i="1" strike="noStrike" spc="-1" dirty="0">
                <a:solidFill>
                  <a:srgbClr val="000000"/>
                </a:solidFill>
                <a:uFill>
                  <a:solidFill>
                    <a:srgbClr val="FFFFFF"/>
                  </a:solidFill>
                </a:uFill>
                <a:latin typeface="Arial"/>
                <a:ea typeface="Arial"/>
              </a:rPr>
              <a:t>NWEN 405 - 201</a:t>
            </a:r>
            <a:r>
              <a:rPr lang="en-AU" sz="2400" b="0" i="1" strike="noStrike" spc="-1" dirty="0">
                <a:solidFill>
                  <a:srgbClr val="000000"/>
                </a:solidFill>
                <a:uFill>
                  <a:solidFill>
                    <a:srgbClr val="FFFFFF"/>
                  </a:solidFill>
                </a:uFill>
                <a:latin typeface="Arial"/>
                <a:ea typeface="Arial"/>
              </a:rPr>
              <a:t>7</a:t>
            </a:r>
            <a:endParaRPr lang="en-NZ" sz="1400" b="0" strike="noStrike" spc="-1" dirty="0">
              <a:solidFill>
                <a:srgbClr val="000000"/>
              </a:solidFill>
              <a:uFill>
                <a:solidFill>
                  <a:srgbClr val="FFFFFF"/>
                </a:solidFill>
              </a:uFill>
              <a:latin typeface="Arial"/>
            </a:endParaRPr>
          </a:p>
          <a:p>
            <a:pPr algn="ctr">
              <a:lnSpc>
                <a:spcPct val="100000"/>
              </a:lnSpc>
            </a:pPr>
            <a:r>
              <a:rPr lang="en-NZ" sz="2400" b="0" i="1" strike="noStrike" spc="-1" dirty="0">
                <a:solidFill>
                  <a:srgbClr val="000000"/>
                </a:solidFill>
                <a:uFill>
                  <a:solidFill>
                    <a:srgbClr val="FFFFFF"/>
                  </a:solidFill>
                </a:uFill>
                <a:latin typeface="Arial"/>
                <a:ea typeface="Arial"/>
              </a:rPr>
              <a:t>Slides based upon Stallings &amp; Brown 3</a:t>
            </a:r>
            <a:r>
              <a:rPr lang="en-NZ" sz="2400" b="0" i="1" strike="noStrike" spc="-1" baseline="30000" dirty="0">
                <a:solidFill>
                  <a:srgbClr val="000000"/>
                </a:solidFill>
                <a:uFill>
                  <a:solidFill>
                    <a:srgbClr val="FFFFFF"/>
                  </a:solidFill>
                </a:uFill>
                <a:latin typeface="Arial"/>
                <a:ea typeface="Arial"/>
              </a:rPr>
              <a:t>rd</a:t>
            </a:r>
            <a:r>
              <a:rPr lang="en-NZ" sz="2400" b="0" i="1" strike="noStrike" spc="-1" dirty="0">
                <a:solidFill>
                  <a:srgbClr val="000000"/>
                </a:solidFill>
                <a:uFill>
                  <a:solidFill>
                    <a:srgbClr val="FFFFFF"/>
                  </a:solidFill>
                </a:uFill>
                <a:latin typeface="Arial"/>
                <a:ea typeface="Arial"/>
              </a:rPr>
              <a:t> ed</a:t>
            </a:r>
            <a:endParaRPr lang="en-NZ" sz="1400" b="0" strike="noStrike" spc="-1" dirty="0">
              <a:solidFill>
                <a:srgbClr val="000000"/>
              </a:solidFill>
              <a:uFill>
                <a:solidFill>
                  <a:srgbClr val="FFFFFF"/>
                </a:solidFill>
              </a:uFill>
              <a:latin typeface="Arial"/>
            </a:endParaRPr>
          </a:p>
          <a:p>
            <a:pPr>
              <a:lnSpc>
                <a:spcPct val="100000"/>
              </a:lnSpc>
            </a:pPr>
            <a:endParaRPr lang="en-NZ" sz="1400" b="0" strike="noStrike" spc="-1" dirty="0">
              <a:solidFill>
                <a:srgbClr val="000000"/>
              </a:solidFill>
              <a:uFill>
                <a:solidFill>
                  <a:srgbClr val="FFFFFF"/>
                </a:solidFill>
              </a:uFill>
              <a:latin typeface="Arial"/>
            </a:endParaRPr>
          </a:p>
          <a:p>
            <a:pPr>
              <a:lnSpc>
                <a:spcPct val="100000"/>
              </a:lnSpc>
            </a:pPr>
            <a:endParaRPr lang="en-NZ" sz="1400" b="0" strike="noStrike" spc="-1" dirty="0">
              <a:solidFill>
                <a:srgbClr val="000000"/>
              </a:solidFill>
              <a:uFill>
                <a:solidFill>
                  <a:srgbClr val="FFFFFF"/>
                </a:solidFill>
              </a:uFill>
              <a:latin typeface="Arial"/>
            </a:endParaRPr>
          </a:p>
        </p:txBody>
      </p:sp>
      <p:pic>
        <p:nvPicPr>
          <p:cNvPr id="328" name="Picture 2"/>
          <p:cNvPicPr/>
          <p:nvPr/>
        </p:nvPicPr>
        <p:blipFill>
          <a:blip r:embed="rId2"/>
          <a:stretch/>
        </p:blipFill>
        <p:spPr>
          <a:xfrm>
            <a:off x="2167299" y="2680176"/>
            <a:ext cx="5075474" cy="3254874"/>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 name="Shape 178"/>
          <p:cNvPicPr/>
          <p:nvPr/>
        </p:nvPicPr>
        <p:blipFill>
          <a:blip r:embed="rId3"/>
          <a:srcRect l="8402" t="7442" r="8149" b="23775"/>
          <a:stretch/>
        </p:blipFill>
        <p:spPr>
          <a:xfrm>
            <a:off x="2072520" y="116640"/>
            <a:ext cx="6224040" cy="6639480"/>
          </a:xfrm>
          <a:prstGeom prst="rect">
            <a:avLst/>
          </a:prstGeom>
          <a:ln>
            <a:noFill/>
          </a:ln>
        </p:spPr>
      </p:pic>
    </p:spTree>
  </p:cSld>
  <p:clrMapOvr>
    <a:masterClrMapping/>
  </p:clrMapOvr>
  <p:transition>
    <p:pull dir="ld"/>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Shape 1"/>
          <p:cNvSpPr txBox="1"/>
          <p:nvPr/>
        </p:nvSpPr>
        <p:spPr>
          <a:xfrm>
            <a:off x="451080" y="371520"/>
            <a:ext cx="8229240" cy="971280"/>
          </a:xfrm>
          <a:prstGeom prst="rect">
            <a:avLst/>
          </a:prstGeom>
          <a:noFill/>
          <a:ln>
            <a:noFill/>
          </a:ln>
        </p:spPr>
        <p:txBody>
          <a:bodyPr tIns="91440" bIns="91440"/>
          <a:lstStyle/>
          <a:p>
            <a:pPr algn="ctr">
              <a:lnSpc>
                <a:spcPct val="100000"/>
              </a:lnSpc>
            </a:pPr>
            <a:r>
              <a:rPr lang="en-NZ" sz="4400" b="0" strike="noStrike" spc="-1">
                <a:solidFill>
                  <a:srgbClr val="FFB91D"/>
                </a:solidFill>
                <a:uFill>
                  <a:solidFill>
                    <a:srgbClr val="FFFFFF"/>
                  </a:solidFill>
                </a:uFill>
                <a:latin typeface="Arial"/>
                <a:ea typeface="ＭＳ Ｐゴシック"/>
              </a:rPr>
              <a:t>Flooding Attacks</a:t>
            </a:r>
            <a:endParaRPr lang="en-NZ" sz="1400" b="0" strike="noStrike" spc="-1">
              <a:solidFill>
                <a:srgbClr val="000000"/>
              </a:solidFill>
              <a:uFill>
                <a:solidFill>
                  <a:srgbClr val="FFFFFF"/>
                </a:solidFill>
              </a:uFill>
              <a:latin typeface="Arial"/>
            </a:endParaRPr>
          </a:p>
        </p:txBody>
      </p:sp>
      <p:sp>
        <p:nvSpPr>
          <p:cNvPr id="353" name="TextShape 2"/>
          <p:cNvSpPr txBox="1"/>
          <p:nvPr/>
        </p:nvSpPr>
        <p:spPr>
          <a:xfrm>
            <a:off x="384480" y="1566000"/>
            <a:ext cx="8580960" cy="4636080"/>
          </a:xfrm>
          <a:prstGeom prst="rect">
            <a:avLst/>
          </a:prstGeom>
          <a:noFill/>
          <a:ln>
            <a:noFill/>
          </a:ln>
        </p:spPr>
        <p:txBody>
          <a:bodyPr tIns="91440" bIns="91440"/>
          <a:lstStyle/>
          <a:p>
            <a:pPr marL="203040">
              <a:lnSpc>
                <a:spcPct val="90000"/>
              </a:lnSpc>
            </a:pPr>
            <a:r>
              <a:rPr lang="en-NZ" sz="2029" b="0" strike="noStrike" spc="-1">
                <a:solidFill>
                  <a:srgbClr val="000000"/>
                </a:solidFill>
                <a:uFill>
                  <a:solidFill>
                    <a:srgbClr val="FFFFFF"/>
                  </a:solidFill>
                </a:uFill>
                <a:latin typeface="Arial"/>
                <a:ea typeface="ＭＳ Ｐゴシック"/>
              </a:rPr>
              <a:t>Classified based on network protocol used</a:t>
            </a:r>
            <a:endParaRPr lang="en-NZ" sz="1400" b="0" strike="noStrike" spc="-1">
              <a:solidFill>
                <a:srgbClr val="000000"/>
              </a:solidFill>
              <a:uFill>
                <a:solidFill>
                  <a:srgbClr val="FFFFFF"/>
                </a:solidFill>
              </a:uFill>
              <a:latin typeface="Arial"/>
            </a:endParaRPr>
          </a:p>
          <a:p>
            <a:pPr marL="203040">
              <a:lnSpc>
                <a:spcPct val="90000"/>
              </a:lnSpc>
            </a:pPr>
            <a:r>
              <a:rPr lang="en-NZ" sz="2029" b="0" strike="noStrike" spc="-1">
                <a:solidFill>
                  <a:srgbClr val="000000"/>
                </a:solidFill>
                <a:uFill>
                  <a:solidFill>
                    <a:srgbClr val="FFFFFF"/>
                  </a:solidFill>
                </a:uFill>
                <a:latin typeface="Arial"/>
                <a:ea typeface="ＭＳ Ｐゴシック"/>
              </a:rPr>
              <a:t>Intent is either to overload the network capacity on some link to a server</a:t>
            </a:r>
            <a:endParaRPr lang="en-NZ" sz="1400" b="0" strike="noStrike" spc="-1">
              <a:solidFill>
                <a:srgbClr val="000000"/>
              </a:solidFill>
              <a:uFill>
                <a:solidFill>
                  <a:srgbClr val="FFFFFF"/>
                </a:solidFill>
              </a:uFill>
              <a:latin typeface="Arial"/>
            </a:endParaRPr>
          </a:p>
          <a:p>
            <a:pPr marL="203040">
              <a:lnSpc>
                <a:spcPct val="90000"/>
              </a:lnSpc>
            </a:pPr>
            <a:r>
              <a:rPr lang="en-NZ" sz="2029" b="0" strike="noStrike" spc="-1">
                <a:solidFill>
                  <a:srgbClr val="000000"/>
                </a:solidFill>
                <a:uFill>
                  <a:solidFill>
                    <a:srgbClr val="FFFFFF"/>
                  </a:solidFill>
                </a:uFill>
                <a:latin typeface="Arial"/>
                <a:ea typeface="ＭＳ Ｐゴシック"/>
              </a:rPr>
              <a:t>	or overload the server’s ability to handle and respond to traffic</a:t>
            </a:r>
            <a:endParaRPr lang="en-NZ" sz="1400" b="0" strike="noStrike" spc="-1">
              <a:solidFill>
                <a:srgbClr val="000000"/>
              </a:solidFill>
              <a:uFill>
                <a:solidFill>
                  <a:srgbClr val="FFFFFF"/>
                </a:solidFill>
              </a:uFill>
              <a:latin typeface="Arial"/>
            </a:endParaRPr>
          </a:p>
          <a:p>
            <a:pPr marL="203040">
              <a:lnSpc>
                <a:spcPct val="90000"/>
              </a:lnSpc>
            </a:pPr>
            <a:r>
              <a:rPr lang="en-NZ" sz="2029" b="0" strike="noStrike" spc="-1">
                <a:solidFill>
                  <a:srgbClr val="000000"/>
                </a:solidFill>
                <a:uFill>
                  <a:solidFill>
                    <a:srgbClr val="FFFFFF"/>
                  </a:solidFill>
                </a:uFill>
                <a:latin typeface="Arial"/>
                <a:ea typeface="ＭＳ Ｐゴシック"/>
              </a:rPr>
              <a:t>Virtually any type of network packet can be used</a:t>
            </a:r>
            <a:endParaRPr lang="en-NZ" sz="1400" b="0" strike="noStrike" spc="-1">
              <a:solidFill>
                <a:srgbClr val="000000"/>
              </a:solidFill>
              <a:uFill>
                <a:solidFill>
                  <a:srgbClr val="FFFFFF"/>
                </a:solidFill>
              </a:uFill>
              <a:latin typeface="Arial"/>
            </a:endParaRPr>
          </a:p>
        </p:txBody>
      </p:sp>
      <p:sp>
        <p:nvSpPr>
          <p:cNvPr id="354" name="CustomShape 3"/>
          <p:cNvSpPr/>
          <p:nvPr/>
        </p:nvSpPr>
        <p:spPr>
          <a:xfrm rot="5400000">
            <a:off x="5342040" y="1315800"/>
            <a:ext cx="811800" cy="4681440"/>
          </a:xfrm>
          <a:prstGeom prst="round2SameRect">
            <a:avLst>
              <a:gd name="adj1" fmla="val 16667"/>
              <a:gd name="adj2" fmla="val 0"/>
            </a:avLst>
          </a:prstGeom>
          <a:solidFill>
            <a:schemeClr val="tx1"/>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45720" tIns="23040" rIns="45720" bIns="23040" anchor="ctr"/>
          <a:lstStyle/>
          <a:p>
            <a:pPr marL="114480" lvl="1" indent="-114120">
              <a:lnSpc>
                <a:spcPct val="90000"/>
              </a:lnSpc>
              <a:buClr>
                <a:srgbClr val="FFFFFF"/>
              </a:buClr>
              <a:buFont typeface="Symbol" charset="2"/>
              <a:buChar char=""/>
            </a:pPr>
            <a:r>
              <a:rPr lang="en-NZ" sz="1200" b="1" strike="noStrike" spc="-1">
                <a:solidFill>
                  <a:srgbClr val="FFFFFF"/>
                </a:solidFill>
                <a:uFill>
                  <a:solidFill>
                    <a:srgbClr val="FFFFFF"/>
                  </a:solidFill>
                </a:uFill>
                <a:latin typeface="Arial"/>
                <a:ea typeface="Arial"/>
              </a:rPr>
              <a:t>Ping flood using ICMP echo request packets</a:t>
            </a:r>
            <a:endParaRPr lang="en-NZ" sz="1400" b="0" strike="noStrike" spc="-1">
              <a:solidFill>
                <a:srgbClr val="000000"/>
              </a:solidFill>
              <a:uFill>
                <a:solidFill>
                  <a:srgbClr val="FFFFFF"/>
                </a:solidFill>
              </a:uFill>
              <a:latin typeface="Arial"/>
            </a:endParaRPr>
          </a:p>
          <a:p>
            <a:pPr marL="114480" lvl="1" indent="-114120">
              <a:lnSpc>
                <a:spcPct val="90000"/>
              </a:lnSpc>
              <a:buClr>
                <a:srgbClr val="FFFFFF"/>
              </a:buClr>
              <a:buFont typeface="Symbol" charset="2"/>
              <a:buChar char=""/>
            </a:pPr>
            <a:r>
              <a:rPr lang="en-NZ" sz="1200" b="1" strike="noStrike" spc="-1">
                <a:solidFill>
                  <a:srgbClr val="FFFFFF"/>
                </a:solidFill>
                <a:uFill>
                  <a:solidFill>
                    <a:srgbClr val="FFFFFF"/>
                  </a:solidFill>
                </a:uFill>
                <a:latin typeface="Arial"/>
                <a:ea typeface="Arial"/>
              </a:rPr>
              <a:t>Traditionally network administrators allow such packets into their networks because ping is a useful network diagnostic tool</a:t>
            </a:r>
            <a:endParaRPr lang="en-NZ" sz="1400" b="0" strike="noStrike" spc="-1">
              <a:solidFill>
                <a:srgbClr val="000000"/>
              </a:solidFill>
              <a:uFill>
                <a:solidFill>
                  <a:srgbClr val="FFFFFF"/>
                </a:solidFill>
              </a:uFill>
              <a:latin typeface="Arial"/>
            </a:endParaRPr>
          </a:p>
        </p:txBody>
      </p:sp>
      <p:sp>
        <p:nvSpPr>
          <p:cNvPr id="355" name="CustomShape 4"/>
          <p:cNvSpPr/>
          <p:nvPr/>
        </p:nvSpPr>
        <p:spPr>
          <a:xfrm>
            <a:off x="773640" y="3149280"/>
            <a:ext cx="2633040" cy="1014480"/>
          </a:xfrm>
          <a:prstGeom prst="roundRect">
            <a:avLst>
              <a:gd name="adj" fmla="val 16667"/>
            </a:avLst>
          </a:prstGeom>
          <a:gradFill>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164160" tIns="106920" rIns="114480" bIns="106560" anchor="ctr"/>
          <a:lstStyle/>
          <a:p>
            <a:pPr algn="ctr">
              <a:lnSpc>
                <a:spcPct val="90000"/>
              </a:lnSpc>
            </a:pPr>
            <a:r>
              <a:rPr lang="en-NZ" sz="3000" b="0" strike="noStrike" spc="-1">
                <a:solidFill>
                  <a:srgbClr val="FFFFFF"/>
                </a:solidFill>
                <a:uFill>
                  <a:solidFill>
                    <a:srgbClr val="FFFFFF"/>
                  </a:solidFill>
                </a:uFill>
                <a:latin typeface="Arial"/>
                <a:ea typeface="ＭＳ Ｐゴシック"/>
              </a:rPr>
              <a:t>ICMP flood</a:t>
            </a:r>
            <a:endParaRPr lang="en-NZ" sz="1400" b="0" strike="noStrike" spc="-1">
              <a:solidFill>
                <a:srgbClr val="000000"/>
              </a:solidFill>
              <a:uFill>
                <a:solidFill>
                  <a:srgbClr val="FFFFFF"/>
                </a:solidFill>
              </a:uFill>
              <a:latin typeface="Arial"/>
            </a:endParaRPr>
          </a:p>
        </p:txBody>
      </p:sp>
      <p:sp>
        <p:nvSpPr>
          <p:cNvPr id="356" name="CustomShape 5"/>
          <p:cNvSpPr/>
          <p:nvPr/>
        </p:nvSpPr>
        <p:spPr>
          <a:xfrm rot="5400000">
            <a:off x="5342040" y="2381400"/>
            <a:ext cx="811800" cy="4681440"/>
          </a:xfrm>
          <a:prstGeom prst="round2SameRect">
            <a:avLst>
              <a:gd name="adj1" fmla="val 16667"/>
              <a:gd name="adj2" fmla="val 0"/>
            </a:avLst>
          </a:prstGeom>
          <a:solidFill>
            <a:schemeClr val="tx1"/>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45720" tIns="23040" rIns="45720" bIns="23040" anchor="ctr"/>
          <a:lstStyle/>
          <a:p>
            <a:pPr marL="114480" lvl="1" indent="-114120">
              <a:lnSpc>
                <a:spcPct val="90000"/>
              </a:lnSpc>
              <a:buClr>
                <a:srgbClr val="FFFFFF"/>
              </a:buClr>
              <a:buFont typeface="Symbol" charset="2"/>
              <a:buChar char=""/>
            </a:pPr>
            <a:r>
              <a:rPr lang="en-NZ" sz="1200" b="1" strike="noStrike" spc="-1">
                <a:solidFill>
                  <a:srgbClr val="FFFFFF"/>
                </a:solidFill>
                <a:uFill>
                  <a:solidFill>
                    <a:srgbClr val="FFFFFF"/>
                  </a:solidFill>
                </a:uFill>
                <a:latin typeface="Arial"/>
                <a:ea typeface="Arial"/>
              </a:rPr>
              <a:t>Uses UDP packets directed to some port number on the target system</a:t>
            </a:r>
            <a:endParaRPr lang="en-NZ" sz="1400" b="0" strike="noStrike" spc="-1">
              <a:solidFill>
                <a:srgbClr val="000000"/>
              </a:solidFill>
              <a:uFill>
                <a:solidFill>
                  <a:srgbClr val="FFFFFF"/>
                </a:solidFill>
              </a:uFill>
              <a:latin typeface="Arial"/>
            </a:endParaRPr>
          </a:p>
        </p:txBody>
      </p:sp>
      <p:sp>
        <p:nvSpPr>
          <p:cNvPr id="357" name="CustomShape 6"/>
          <p:cNvSpPr/>
          <p:nvPr/>
        </p:nvSpPr>
        <p:spPr>
          <a:xfrm>
            <a:off x="773640" y="4214880"/>
            <a:ext cx="2633040" cy="1014480"/>
          </a:xfrm>
          <a:prstGeom prst="roundRect">
            <a:avLst>
              <a:gd name="adj" fmla="val 16667"/>
            </a:avLst>
          </a:prstGeom>
          <a:gradFill>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164160" tIns="106920" rIns="114480" bIns="106560" anchor="ctr"/>
          <a:lstStyle/>
          <a:p>
            <a:pPr algn="ctr">
              <a:lnSpc>
                <a:spcPct val="90000"/>
              </a:lnSpc>
            </a:pPr>
            <a:r>
              <a:rPr lang="en-NZ" sz="3000" b="0" strike="noStrike" spc="-1">
                <a:solidFill>
                  <a:srgbClr val="FFFFFF"/>
                </a:solidFill>
                <a:uFill>
                  <a:solidFill>
                    <a:srgbClr val="FFFFFF"/>
                  </a:solidFill>
                </a:uFill>
                <a:latin typeface="Arial"/>
                <a:ea typeface="ＭＳ Ｐゴシック"/>
              </a:rPr>
              <a:t>UDP flood</a:t>
            </a:r>
            <a:endParaRPr lang="en-NZ" sz="1400" b="0" strike="noStrike" spc="-1">
              <a:solidFill>
                <a:srgbClr val="000000"/>
              </a:solidFill>
              <a:uFill>
                <a:solidFill>
                  <a:srgbClr val="FFFFFF"/>
                </a:solidFill>
              </a:uFill>
              <a:latin typeface="Arial"/>
            </a:endParaRPr>
          </a:p>
        </p:txBody>
      </p:sp>
      <p:sp>
        <p:nvSpPr>
          <p:cNvPr id="358" name="CustomShape 7"/>
          <p:cNvSpPr/>
          <p:nvPr/>
        </p:nvSpPr>
        <p:spPr>
          <a:xfrm rot="5400000">
            <a:off x="5342040" y="3447360"/>
            <a:ext cx="811800" cy="4681440"/>
          </a:xfrm>
          <a:prstGeom prst="round2SameRect">
            <a:avLst>
              <a:gd name="adj1" fmla="val 16667"/>
              <a:gd name="adj2" fmla="val 0"/>
            </a:avLst>
          </a:prstGeom>
          <a:solidFill>
            <a:schemeClr val="tx1"/>
          </a:solidFill>
          <a:ln>
            <a:solidFill>
              <a:schemeClr val="accent1">
                <a:alpha val="90000"/>
                <a:tint val="40000"/>
                <a:hueOff val="0"/>
                <a:satOff val="0"/>
                <a:lumOff val="0"/>
                <a:alphaOff val="0"/>
              </a:schemeClr>
            </a:solidFill>
            <a:round/>
          </a:ln>
        </p:spPr>
        <p:style>
          <a:lnRef idx="1">
            <a:scrgbClr r="0" g="0" b="0"/>
          </a:lnRef>
          <a:fillRef idx="0">
            <a:scrgbClr r="0" g="0" b="0"/>
          </a:fillRef>
          <a:effectRef idx="0">
            <a:scrgbClr r="0" g="0" b="0"/>
          </a:effectRef>
          <a:fontRef idx="minor"/>
        </p:style>
        <p:txBody>
          <a:bodyPr lIns="45720" tIns="23040" rIns="45720" bIns="23040" anchor="ctr"/>
          <a:lstStyle/>
          <a:p>
            <a:pPr marL="114480" lvl="1" indent="-114120">
              <a:lnSpc>
                <a:spcPct val="90000"/>
              </a:lnSpc>
              <a:buClr>
                <a:srgbClr val="FFFFFF"/>
              </a:buClr>
              <a:buFont typeface="Symbol" charset="2"/>
              <a:buChar char=""/>
            </a:pPr>
            <a:r>
              <a:rPr lang="en-NZ" sz="1200" b="1" strike="noStrike" spc="-1">
                <a:solidFill>
                  <a:srgbClr val="FFFFFF"/>
                </a:solidFill>
                <a:uFill>
                  <a:solidFill>
                    <a:srgbClr val="FFFFFF"/>
                  </a:solidFill>
                </a:uFill>
                <a:latin typeface="Arial"/>
                <a:ea typeface="Arial"/>
              </a:rPr>
              <a:t>Sends TCP packets to the target system</a:t>
            </a:r>
            <a:endParaRPr lang="en-NZ" sz="1400" b="0" strike="noStrike" spc="-1">
              <a:solidFill>
                <a:srgbClr val="000000"/>
              </a:solidFill>
              <a:uFill>
                <a:solidFill>
                  <a:srgbClr val="FFFFFF"/>
                </a:solidFill>
              </a:uFill>
              <a:latin typeface="Arial"/>
            </a:endParaRPr>
          </a:p>
          <a:p>
            <a:pPr marL="114480" lvl="1" indent="-114120">
              <a:lnSpc>
                <a:spcPct val="90000"/>
              </a:lnSpc>
              <a:buClr>
                <a:srgbClr val="FFFFFF"/>
              </a:buClr>
              <a:buFont typeface="Symbol" charset="2"/>
              <a:buChar char=""/>
            </a:pPr>
            <a:r>
              <a:rPr lang="en-NZ" sz="1200" b="1" strike="noStrike" spc="-1">
                <a:solidFill>
                  <a:srgbClr val="FFFFFF"/>
                </a:solidFill>
                <a:uFill>
                  <a:solidFill>
                    <a:srgbClr val="FFFFFF"/>
                  </a:solidFill>
                </a:uFill>
                <a:latin typeface="Arial"/>
                <a:ea typeface="Arial"/>
              </a:rPr>
              <a:t>Total volume of packets is the aim of the attack rather than the system code</a:t>
            </a:r>
            <a:endParaRPr lang="en-NZ" sz="1400" b="0" strike="noStrike" spc="-1">
              <a:solidFill>
                <a:srgbClr val="000000"/>
              </a:solidFill>
              <a:uFill>
                <a:solidFill>
                  <a:srgbClr val="FFFFFF"/>
                </a:solidFill>
              </a:uFill>
              <a:latin typeface="Arial"/>
            </a:endParaRPr>
          </a:p>
        </p:txBody>
      </p:sp>
      <p:sp>
        <p:nvSpPr>
          <p:cNvPr id="359" name="CustomShape 8"/>
          <p:cNvSpPr/>
          <p:nvPr/>
        </p:nvSpPr>
        <p:spPr>
          <a:xfrm>
            <a:off x="773640" y="5280840"/>
            <a:ext cx="2633040" cy="1014480"/>
          </a:xfrm>
          <a:prstGeom prst="roundRect">
            <a:avLst>
              <a:gd name="adj" fmla="val 16667"/>
            </a:avLst>
          </a:prstGeom>
          <a:gradFill>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a:gra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164160" tIns="106920" rIns="114480" bIns="106560" anchor="ctr"/>
          <a:lstStyle/>
          <a:p>
            <a:pPr algn="ctr">
              <a:lnSpc>
                <a:spcPct val="90000"/>
              </a:lnSpc>
            </a:pPr>
            <a:r>
              <a:rPr lang="en-NZ" sz="3000" b="0" strike="noStrike" spc="-1">
                <a:solidFill>
                  <a:srgbClr val="FFFFFF"/>
                </a:solidFill>
                <a:uFill>
                  <a:solidFill>
                    <a:srgbClr val="FFFFFF"/>
                  </a:solidFill>
                </a:uFill>
                <a:latin typeface="Arial"/>
                <a:ea typeface="ＭＳ Ｐゴシック"/>
              </a:rPr>
              <a:t>TCP SYN flood</a:t>
            </a:r>
            <a:endParaRPr lang="en-NZ"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extShape 1"/>
          <p:cNvSpPr txBox="1"/>
          <p:nvPr/>
        </p:nvSpPr>
        <p:spPr>
          <a:xfrm>
            <a:off x="0" y="371520"/>
            <a:ext cx="9143640" cy="1461960"/>
          </a:xfrm>
          <a:prstGeom prst="rect">
            <a:avLst/>
          </a:prstGeom>
          <a:noFill/>
          <a:ln>
            <a:noFill/>
          </a:ln>
        </p:spPr>
        <p:txBody>
          <a:bodyPr tIns="91440" bIns="91440"/>
          <a:lstStyle/>
          <a:p>
            <a:pPr algn="ctr">
              <a:lnSpc>
                <a:spcPct val="100000"/>
              </a:lnSpc>
            </a:pPr>
            <a:r>
              <a:rPr lang="en-NZ" sz="4059" b="0" strike="noStrike" spc="-1">
                <a:solidFill>
                  <a:srgbClr val="FFB91D"/>
                </a:solidFill>
                <a:uFill>
                  <a:solidFill>
                    <a:srgbClr val="FFFFFF"/>
                  </a:solidFill>
                </a:uFill>
                <a:latin typeface="Arial"/>
                <a:ea typeface="ＭＳ Ｐゴシック"/>
              </a:rPr>
              <a:t>Distributed Denial of Service DDoS Attacks</a:t>
            </a:r>
            <a:endParaRPr lang="en-NZ" sz="1400" b="0" strike="noStrike" spc="-1">
              <a:solidFill>
                <a:srgbClr val="000000"/>
              </a:solidFill>
              <a:uFill>
                <a:solidFill>
                  <a:srgbClr val="FFFFFF"/>
                </a:solidFill>
              </a:uFill>
              <a:latin typeface="Arial"/>
            </a:endParaRPr>
          </a:p>
        </p:txBody>
      </p:sp>
      <p:sp>
        <p:nvSpPr>
          <p:cNvPr id="361" name="CustomShape 2"/>
          <p:cNvSpPr/>
          <p:nvPr/>
        </p:nvSpPr>
        <p:spPr>
          <a:xfrm rot="16200000">
            <a:off x="-323280" y="2839680"/>
            <a:ext cx="4290120" cy="2656080"/>
          </a:xfrm>
          <a:prstGeom prst="flowChartManualOperation">
            <a:avLst/>
          </a:prstGeom>
          <a:solidFill>
            <a:schemeClr val="accent5"/>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vert="vert" lIns="0" tIns="133560" rIns="0" bIns="133200" anchor="ctr"/>
          <a:lstStyle/>
          <a:p>
            <a:pPr algn="ctr">
              <a:lnSpc>
                <a:spcPct val="90000"/>
              </a:lnSpc>
            </a:pPr>
            <a:r>
              <a:rPr lang="en-NZ" sz="2100" b="1" strike="noStrike" spc="-1">
                <a:solidFill>
                  <a:srgbClr val="FFFFFF"/>
                </a:solidFill>
                <a:uFill>
                  <a:solidFill>
                    <a:srgbClr val="FFFFFF"/>
                  </a:solidFill>
                </a:uFill>
                <a:latin typeface="Arial"/>
                <a:ea typeface="Arial"/>
              </a:rPr>
              <a:t>Use of multiple systems to generate attacks</a:t>
            </a:r>
            <a:endParaRPr lang="en-NZ" sz="1400" b="0" strike="noStrike" spc="-1">
              <a:solidFill>
                <a:srgbClr val="000000"/>
              </a:solidFill>
              <a:uFill>
                <a:solidFill>
                  <a:srgbClr val="FFFFFF"/>
                </a:solidFill>
              </a:uFill>
              <a:latin typeface="Arial"/>
            </a:endParaRPr>
          </a:p>
        </p:txBody>
      </p:sp>
      <p:sp>
        <p:nvSpPr>
          <p:cNvPr id="362" name="CustomShape 3"/>
          <p:cNvSpPr/>
          <p:nvPr/>
        </p:nvSpPr>
        <p:spPr>
          <a:xfrm rot="16200000">
            <a:off x="2531880" y="2839680"/>
            <a:ext cx="4290120" cy="2656080"/>
          </a:xfrm>
          <a:prstGeom prst="flowChartManualOperation">
            <a:avLst/>
          </a:prstGeom>
          <a:solidFill>
            <a:schemeClr val="accent5"/>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vert="vert" lIns="0" tIns="133560" rIns="0" bIns="133200" anchor="ctr"/>
          <a:lstStyle/>
          <a:p>
            <a:pPr algn="ctr">
              <a:lnSpc>
                <a:spcPct val="90000"/>
              </a:lnSpc>
            </a:pPr>
            <a:r>
              <a:rPr lang="en-NZ" sz="2100" b="1" strike="noStrike" spc="-1">
                <a:solidFill>
                  <a:srgbClr val="FFFFFF"/>
                </a:solidFill>
                <a:uFill>
                  <a:solidFill>
                    <a:srgbClr val="FFFFFF"/>
                  </a:solidFill>
                </a:uFill>
                <a:latin typeface="Arial"/>
                <a:ea typeface="Arial"/>
              </a:rPr>
              <a:t>Attacker uses a flaw in operating system or in a common application to gain access and installs their program on it (zombie)</a:t>
            </a:r>
            <a:endParaRPr lang="en-NZ" sz="1400" b="0" strike="noStrike" spc="-1">
              <a:solidFill>
                <a:srgbClr val="000000"/>
              </a:solidFill>
              <a:uFill>
                <a:solidFill>
                  <a:srgbClr val="FFFFFF"/>
                </a:solidFill>
              </a:uFill>
              <a:latin typeface="Arial"/>
            </a:endParaRPr>
          </a:p>
        </p:txBody>
      </p:sp>
      <p:sp>
        <p:nvSpPr>
          <p:cNvPr id="363" name="CustomShape 4"/>
          <p:cNvSpPr/>
          <p:nvPr/>
        </p:nvSpPr>
        <p:spPr>
          <a:xfrm rot="16200000">
            <a:off x="5387760" y="2839680"/>
            <a:ext cx="4290120" cy="2656080"/>
          </a:xfrm>
          <a:prstGeom prst="flowChartManualOperation">
            <a:avLst/>
          </a:prstGeom>
          <a:solidFill>
            <a:schemeClr val="accent5"/>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vert="vert" lIns="0" tIns="133560" rIns="0" bIns="133200" anchor="ctr"/>
          <a:lstStyle/>
          <a:p>
            <a:pPr algn="ctr">
              <a:lnSpc>
                <a:spcPct val="90000"/>
              </a:lnSpc>
            </a:pPr>
            <a:r>
              <a:rPr lang="en-NZ" sz="2100" b="1" strike="noStrike" spc="-1">
                <a:solidFill>
                  <a:srgbClr val="FFFFFF"/>
                </a:solidFill>
                <a:uFill>
                  <a:solidFill>
                    <a:srgbClr val="FFFFFF"/>
                  </a:solidFill>
                </a:uFill>
                <a:latin typeface="Arial"/>
                <a:ea typeface="Arial"/>
              </a:rPr>
              <a:t>Large collections of such systems under the control of one attacker’s control can be created, forming a botnet</a:t>
            </a:r>
            <a:endParaRPr lang="en-NZ"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Shape 217"/>
          <p:cNvPicPr/>
          <p:nvPr/>
        </p:nvPicPr>
        <p:blipFill>
          <a:blip r:embed="rId3"/>
          <a:srcRect t="11633" b="36263"/>
          <a:stretch/>
        </p:blipFill>
        <p:spPr>
          <a:xfrm>
            <a:off x="344520" y="332640"/>
            <a:ext cx="8694000" cy="6242040"/>
          </a:xfrm>
          <a:prstGeom prst="rect">
            <a:avLst/>
          </a:prstGeom>
          <a:ln>
            <a:noFill/>
          </a:ln>
        </p:spPr>
      </p:pic>
    </p:spTree>
  </p:cSld>
  <p:clrMapOvr>
    <a:masterClrMapping/>
  </p:clrMapOvr>
  <p:transition>
    <p:wheel spokes="2"/>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xtShape 1"/>
          <p:cNvSpPr txBox="1"/>
          <p:nvPr/>
        </p:nvSpPr>
        <p:spPr>
          <a:xfrm>
            <a:off x="451080" y="371520"/>
            <a:ext cx="8229240" cy="1395360"/>
          </a:xfrm>
          <a:prstGeom prst="rect">
            <a:avLst/>
          </a:prstGeom>
          <a:noFill/>
          <a:ln>
            <a:noFill/>
          </a:ln>
        </p:spPr>
        <p:txBody>
          <a:bodyPr tIns="91440" bIns="91440"/>
          <a:lstStyle/>
          <a:p>
            <a:pPr algn="ctr">
              <a:lnSpc>
                <a:spcPct val="100000"/>
              </a:lnSpc>
            </a:pPr>
            <a:r>
              <a:rPr lang="en-NZ" sz="4400" b="0" strike="noStrike" spc="-1">
                <a:solidFill>
                  <a:srgbClr val="FFB91D"/>
                </a:solidFill>
                <a:uFill>
                  <a:solidFill>
                    <a:srgbClr val="FFFFFF"/>
                  </a:solidFill>
                </a:uFill>
                <a:latin typeface="Arial"/>
                <a:ea typeface="Arial"/>
              </a:rPr>
              <a:t>Hypertext Transfer Protocol (HTTP) Based Attacks</a:t>
            </a:r>
            <a:endParaRPr lang="en-NZ" sz="1400" b="0" strike="noStrike" spc="-1">
              <a:solidFill>
                <a:srgbClr val="000000"/>
              </a:solidFill>
              <a:uFill>
                <a:solidFill>
                  <a:srgbClr val="FFFFFF"/>
                </a:solidFill>
              </a:uFill>
              <a:latin typeface="Arial"/>
            </a:endParaRPr>
          </a:p>
        </p:txBody>
      </p:sp>
      <p:sp>
        <p:nvSpPr>
          <p:cNvPr id="366" name="TextShape 2"/>
          <p:cNvSpPr txBox="1"/>
          <p:nvPr/>
        </p:nvSpPr>
        <p:spPr>
          <a:xfrm>
            <a:off x="517320" y="1833840"/>
            <a:ext cx="3931200" cy="686880"/>
          </a:xfrm>
          <a:prstGeom prst="rect">
            <a:avLst/>
          </a:prstGeom>
          <a:noFill/>
          <a:ln>
            <a:noFill/>
          </a:ln>
        </p:spPr>
        <p:txBody>
          <a:bodyPr tIns="91440" bIns="91440" anchor="b"/>
          <a:lstStyle/>
          <a:p>
            <a:pPr algn="ctr">
              <a:lnSpc>
                <a:spcPct val="100000"/>
              </a:lnSpc>
            </a:pPr>
            <a:r>
              <a:rPr lang="en-NZ" sz="2220" b="0" strike="noStrike" spc="-1">
                <a:solidFill>
                  <a:srgbClr val="000000"/>
                </a:solidFill>
                <a:uFill>
                  <a:solidFill>
                    <a:srgbClr val="FFFFFF"/>
                  </a:solidFill>
                </a:uFill>
                <a:latin typeface="Arial"/>
                <a:ea typeface="Arial"/>
              </a:rPr>
              <a:t>HTTP flood</a:t>
            </a:r>
            <a:endParaRPr lang="en-NZ" sz="1400" b="0" strike="noStrike" spc="-1">
              <a:solidFill>
                <a:srgbClr val="000000"/>
              </a:solidFill>
              <a:uFill>
                <a:solidFill>
                  <a:srgbClr val="FFFFFF"/>
                </a:solidFill>
              </a:uFill>
              <a:latin typeface="Arial"/>
            </a:endParaRPr>
          </a:p>
        </p:txBody>
      </p:sp>
      <p:sp>
        <p:nvSpPr>
          <p:cNvPr id="367" name="TextShape 3"/>
          <p:cNvSpPr txBox="1"/>
          <p:nvPr/>
        </p:nvSpPr>
        <p:spPr>
          <a:xfrm>
            <a:off x="4771440" y="1833840"/>
            <a:ext cx="3931200" cy="686880"/>
          </a:xfrm>
          <a:prstGeom prst="rect">
            <a:avLst/>
          </a:prstGeom>
          <a:noFill/>
          <a:ln>
            <a:noFill/>
          </a:ln>
        </p:spPr>
        <p:txBody>
          <a:bodyPr tIns="91440" bIns="91440" anchor="b"/>
          <a:lstStyle/>
          <a:p>
            <a:pPr algn="ctr">
              <a:lnSpc>
                <a:spcPct val="100000"/>
              </a:lnSpc>
            </a:pPr>
            <a:r>
              <a:rPr lang="en-NZ" sz="2220" b="0" strike="noStrike" spc="-1">
                <a:solidFill>
                  <a:srgbClr val="000000"/>
                </a:solidFill>
                <a:uFill>
                  <a:solidFill>
                    <a:srgbClr val="FFFFFF"/>
                  </a:solidFill>
                </a:uFill>
                <a:latin typeface="Arial"/>
                <a:ea typeface="Arial"/>
              </a:rPr>
              <a:t>Slowloris</a:t>
            </a:r>
            <a:endParaRPr lang="en-NZ" sz="1400" b="0" strike="noStrike" spc="-1">
              <a:solidFill>
                <a:srgbClr val="000000"/>
              </a:solidFill>
              <a:uFill>
                <a:solidFill>
                  <a:srgbClr val="FFFFFF"/>
                </a:solidFill>
              </a:uFill>
              <a:latin typeface="Arial"/>
            </a:endParaRPr>
          </a:p>
        </p:txBody>
      </p:sp>
      <p:sp>
        <p:nvSpPr>
          <p:cNvPr id="368" name="TextShape 4"/>
          <p:cNvSpPr txBox="1"/>
          <p:nvPr/>
        </p:nvSpPr>
        <p:spPr>
          <a:xfrm>
            <a:off x="543060" y="2587680"/>
            <a:ext cx="3931200" cy="3722040"/>
          </a:xfrm>
          <a:prstGeom prst="rect">
            <a:avLst/>
          </a:prstGeom>
          <a:noFill/>
          <a:ln>
            <a:noFill/>
          </a:ln>
        </p:spPr>
        <p:txBody>
          <a:bodyPr tIns="91440" bIns="91440"/>
          <a:lstStyle/>
          <a:p>
            <a:pPr marL="203040">
              <a:lnSpc>
                <a:spcPct val="100000"/>
              </a:lnSpc>
            </a:pPr>
            <a:r>
              <a:rPr lang="en-NZ" sz="2000" b="0" strike="noStrike" spc="-1" dirty="0">
                <a:solidFill>
                  <a:srgbClr val="000000"/>
                </a:solidFill>
                <a:uFill>
                  <a:solidFill>
                    <a:srgbClr val="FFFFFF"/>
                  </a:solidFill>
                </a:uFill>
                <a:latin typeface="Arial"/>
                <a:ea typeface="Arial"/>
              </a:rPr>
              <a:t>Attack that bombards Web servers with HTTP requests</a:t>
            </a:r>
            <a:endParaRPr lang="en-NZ" sz="1400" b="0" strike="noStrike" spc="-1" dirty="0">
              <a:solidFill>
                <a:srgbClr val="000000"/>
              </a:solidFill>
              <a:uFill>
                <a:solidFill>
                  <a:srgbClr val="FFFFFF"/>
                </a:solidFill>
              </a:uFill>
              <a:latin typeface="Arial"/>
            </a:endParaRPr>
          </a:p>
          <a:p>
            <a:pPr marL="203040">
              <a:lnSpc>
                <a:spcPct val="100000"/>
              </a:lnSpc>
            </a:pPr>
            <a:r>
              <a:rPr lang="en-NZ" sz="2000" b="0" strike="noStrike" spc="-1" dirty="0">
                <a:solidFill>
                  <a:srgbClr val="000000"/>
                </a:solidFill>
                <a:uFill>
                  <a:solidFill>
                    <a:srgbClr val="FFFFFF"/>
                  </a:solidFill>
                </a:uFill>
                <a:latin typeface="Arial"/>
                <a:ea typeface="Arial"/>
              </a:rPr>
              <a:t>Consumes considerable resources</a:t>
            </a:r>
            <a:endParaRPr lang="en-NZ" sz="1400" b="0" strike="noStrike" spc="-1" dirty="0">
              <a:solidFill>
                <a:srgbClr val="000000"/>
              </a:solidFill>
              <a:uFill>
                <a:solidFill>
                  <a:srgbClr val="FFFFFF"/>
                </a:solidFill>
              </a:uFill>
              <a:latin typeface="Arial"/>
            </a:endParaRPr>
          </a:p>
          <a:p>
            <a:pPr marL="203040">
              <a:lnSpc>
                <a:spcPct val="100000"/>
              </a:lnSpc>
            </a:pPr>
            <a:r>
              <a:rPr lang="en-NZ" sz="2000" b="0" strike="noStrike" spc="-1" dirty="0" err="1">
                <a:solidFill>
                  <a:srgbClr val="000000"/>
                </a:solidFill>
                <a:uFill>
                  <a:solidFill>
                    <a:srgbClr val="FFFFFF"/>
                  </a:solidFill>
                </a:uFill>
                <a:latin typeface="Arial"/>
                <a:ea typeface="Arial"/>
              </a:rPr>
              <a:t>Spidering</a:t>
            </a:r>
            <a:endParaRPr lang="en-NZ" sz="1400" b="0" strike="noStrike" spc="-1" dirty="0">
              <a:solidFill>
                <a:srgbClr val="000000"/>
              </a:solidFill>
              <a:uFill>
                <a:solidFill>
                  <a:srgbClr val="FFFFFF"/>
                </a:solidFill>
              </a:uFill>
              <a:latin typeface="Arial"/>
            </a:endParaRPr>
          </a:p>
          <a:p>
            <a:pPr marL="203040">
              <a:lnSpc>
                <a:spcPct val="100000"/>
              </a:lnSpc>
            </a:pPr>
            <a:r>
              <a:rPr lang="en-NZ" sz="2000" b="0" strike="noStrike" spc="-1" dirty="0">
                <a:solidFill>
                  <a:srgbClr val="000000"/>
                </a:solidFill>
                <a:uFill>
                  <a:solidFill>
                    <a:srgbClr val="FFFFFF"/>
                  </a:solidFill>
                </a:uFill>
                <a:latin typeface="Arial"/>
                <a:ea typeface="Arial"/>
              </a:rPr>
              <a:t>- Bots starting from a given  HTTP link and following all links on the provided Web site in a recursive way </a:t>
            </a:r>
            <a:endParaRPr lang="en-NZ" sz="1400" b="0" strike="noStrike" spc="-1" dirty="0">
              <a:solidFill>
                <a:srgbClr val="000000"/>
              </a:solidFill>
              <a:uFill>
                <a:solidFill>
                  <a:srgbClr val="FFFFFF"/>
                </a:solidFill>
              </a:uFill>
              <a:latin typeface="Arial"/>
            </a:endParaRPr>
          </a:p>
        </p:txBody>
      </p:sp>
      <p:sp>
        <p:nvSpPr>
          <p:cNvPr id="369" name="TextShape 5"/>
          <p:cNvSpPr txBox="1"/>
          <p:nvPr/>
        </p:nvSpPr>
        <p:spPr>
          <a:xfrm>
            <a:off x="4771440" y="2520720"/>
            <a:ext cx="3931200" cy="3588840"/>
          </a:xfrm>
          <a:prstGeom prst="rect">
            <a:avLst/>
          </a:prstGeom>
          <a:noFill/>
          <a:ln>
            <a:noFill/>
          </a:ln>
        </p:spPr>
        <p:txBody>
          <a:bodyPr tIns="91440" bIns="91440"/>
          <a:lstStyle/>
          <a:p>
            <a:pPr marL="203040">
              <a:lnSpc>
                <a:spcPct val="100000"/>
              </a:lnSpc>
            </a:pPr>
            <a:r>
              <a:rPr lang="en-NZ" sz="2000" b="0" strike="noStrike" spc="-1" dirty="0">
                <a:solidFill>
                  <a:srgbClr val="000000"/>
                </a:solidFill>
                <a:uFill>
                  <a:solidFill>
                    <a:srgbClr val="FFFFFF"/>
                  </a:solidFill>
                </a:uFill>
                <a:latin typeface="Arial"/>
                <a:ea typeface="Arial"/>
              </a:rPr>
              <a:t>Attempts to monopolize by sending HTTP requests that never complete</a:t>
            </a:r>
            <a:endParaRPr lang="en-NZ" sz="1400" b="0" strike="noStrike" spc="-1" dirty="0">
              <a:solidFill>
                <a:srgbClr val="000000"/>
              </a:solidFill>
              <a:uFill>
                <a:solidFill>
                  <a:srgbClr val="FFFFFF"/>
                </a:solidFill>
              </a:uFill>
              <a:latin typeface="Arial"/>
            </a:endParaRPr>
          </a:p>
          <a:p>
            <a:pPr marL="203040">
              <a:lnSpc>
                <a:spcPct val="100000"/>
              </a:lnSpc>
            </a:pPr>
            <a:r>
              <a:rPr lang="en-NZ" sz="2000" b="0" strike="noStrike" spc="-1" dirty="0">
                <a:solidFill>
                  <a:srgbClr val="000000"/>
                </a:solidFill>
                <a:uFill>
                  <a:solidFill>
                    <a:srgbClr val="FFFFFF"/>
                  </a:solidFill>
                </a:uFill>
                <a:latin typeface="Arial"/>
                <a:ea typeface="Arial"/>
              </a:rPr>
              <a:t>Eventually consumes Web server’s connection capacity</a:t>
            </a:r>
            <a:endParaRPr lang="en-NZ" sz="1400" b="0" strike="noStrike" spc="-1" dirty="0">
              <a:solidFill>
                <a:srgbClr val="000000"/>
              </a:solidFill>
              <a:uFill>
                <a:solidFill>
                  <a:srgbClr val="FFFFFF"/>
                </a:solidFill>
              </a:uFill>
              <a:latin typeface="Arial"/>
            </a:endParaRPr>
          </a:p>
          <a:p>
            <a:pPr marL="203040">
              <a:lnSpc>
                <a:spcPct val="100000"/>
              </a:lnSpc>
            </a:pPr>
            <a:r>
              <a:rPr lang="en-NZ" sz="2000" b="0" strike="noStrike" spc="-1" dirty="0">
                <a:solidFill>
                  <a:srgbClr val="000000"/>
                </a:solidFill>
                <a:uFill>
                  <a:solidFill>
                    <a:srgbClr val="FFFFFF"/>
                  </a:solidFill>
                </a:uFill>
                <a:latin typeface="Arial"/>
                <a:ea typeface="Arial"/>
              </a:rPr>
              <a:t>Utilizes legitimate HTTP traffic</a:t>
            </a:r>
            <a:endParaRPr lang="en-NZ" sz="1400" b="0" strike="noStrike" spc="-1" dirty="0">
              <a:solidFill>
                <a:srgbClr val="000000"/>
              </a:solidFill>
              <a:uFill>
                <a:solidFill>
                  <a:srgbClr val="FFFFFF"/>
                </a:solidFill>
              </a:uFill>
              <a:latin typeface="Arial"/>
            </a:endParaRPr>
          </a:p>
          <a:p>
            <a:pPr marL="203040">
              <a:lnSpc>
                <a:spcPct val="100000"/>
              </a:lnSpc>
            </a:pPr>
            <a:r>
              <a:rPr lang="en-NZ" sz="2000" b="0" strike="noStrike" spc="-1" dirty="0">
                <a:solidFill>
                  <a:srgbClr val="000000"/>
                </a:solidFill>
                <a:uFill>
                  <a:solidFill>
                    <a:srgbClr val="FFFFFF"/>
                  </a:solidFill>
                </a:uFill>
                <a:latin typeface="Arial"/>
                <a:ea typeface="Arial"/>
              </a:rPr>
              <a:t>Existing intrusion detection and prevention solutions that  rely on signatures to detect attacks will generally not recognize </a:t>
            </a:r>
            <a:r>
              <a:rPr lang="en-NZ" sz="2000" b="0" strike="noStrike" spc="-1" dirty="0" err="1">
                <a:solidFill>
                  <a:srgbClr val="000000"/>
                </a:solidFill>
                <a:uFill>
                  <a:solidFill>
                    <a:srgbClr val="FFFFFF"/>
                  </a:solidFill>
                </a:uFill>
                <a:latin typeface="Arial"/>
                <a:ea typeface="Arial"/>
              </a:rPr>
              <a:t>Slowloris</a:t>
            </a:r>
            <a:endParaRPr lang="en-NZ" sz="1400" b="0" strike="noStrike" spc="-1" dirty="0">
              <a:solidFill>
                <a:srgbClr val="000000"/>
              </a:solidFill>
              <a:uFill>
                <a:solidFill>
                  <a:srgbClr val="FFFFFF"/>
                </a:solidFill>
              </a:uFill>
              <a:latin typeface="Arial"/>
            </a:endParaRPr>
          </a:p>
          <a:p>
            <a:pPr>
              <a:lnSpc>
                <a:spcPct val="100000"/>
              </a:lnSpc>
            </a:pPr>
            <a:endParaRPr lang="en-NZ" sz="1400" b="0" strike="noStrike" spc="-1" dirty="0">
              <a:solidFill>
                <a:srgbClr val="000000"/>
              </a:solidFill>
              <a:uFill>
                <a:solidFill>
                  <a:srgbClr val="FFFFFF"/>
                </a:solidFill>
              </a:uFill>
              <a:latin typeface="Arial"/>
            </a:endParaRPr>
          </a:p>
        </p:txBody>
      </p:sp>
      <p:sp>
        <p:nvSpPr>
          <p:cNvPr id="370" name="Line 6"/>
          <p:cNvSpPr/>
          <p:nvPr/>
        </p:nvSpPr>
        <p:spPr>
          <a:xfrm flipH="1">
            <a:off x="4500000" y="2304720"/>
            <a:ext cx="2880" cy="3868920"/>
          </a:xfrm>
          <a:prstGeom prst="line">
            <a:avLst/>
          </a:prstGeom>
          <a:ln>
            <a:round/>
          </a:ln>
        </p:spPr>
        <p:style>
          <a:lnRef idx="2">
            <a:schemeClr val="accent1"/>
          </a:lnRef>
          <a:fillRef idx="0">
            <a:schemeClr val="accent1"/>
          </a:fillRef>
          <a:effectRef idx="1">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extShape 1"/>
          <p:cNvSpPr txBox="1"/>
          <p:nvPr/>
        </p:nvSpPr>
        <p:spPr>
          <a:xfrm>
            <a:off x="451080" y="109440"/>
            <a:ext cx="8229240" cy="1476720"/>
          </a:xfrm>
          <a:prstGeom prst="rect">
            <a:avLst/>
          </a:prstGeom>
          <a:noFill/>
          <a:ln>
            <a:noFill/>
          </a:ln>
        </p:spPr>
        <p:txBody>
          <a:bodyPr tIns="91440" bIns="91440"/>
          <a:lstStyle/>
          <a:p>
            <a:pPr algn="ctr">
              <a:lnSpc>
                <a:spcPct val="100000"/>
              </a:lnSpc>
            </a:pPr>
            <a:r>
              <a:rPr lang="en-NZ" sz="4400" b="0" strike="noStrike" spc="-1" dirty="0">
                <a:solidFill>
                  <a:srgbClr val="FFB91D"/>
                </a:solidFill>
                <a:uFill>
                  <a:solidFill>
                    <a:srgbClr val="FFFFFF"/>
                  </a:solidFill>
                </a:uFill>
                <a:latin typeface="Arial"/>
              </a:rPr>
              <a:t>Reflection Attacks</a:t>
            </a:r>
            <a:endParaRPr lang="en-NZ" sz="1400" b="0" strike="noStrike" spc="-1" dirty="0">
              <a:solidFill>
                <a:srgbClr val="000000"/>
              </a:solidFill>
              <a:uFill>
                <a:solidFill>
                  <a:srgbClr val="FFFFFF"/>
                </a:solidFill>
              </a:uFill>
              <a:latin typeface="Arial"/>
            </a:endParaRPr>
          </a:p>
        </p:txBody>
      </p:sp>
      <p:sp>
        <p:nvSpPr>
          <p:cNvPr id="372" name="TextShape 2"/>
          <p:cNvSpPr txBox="1"/>
          <p:nvPr/>
        </p:nvSpPr>
        <p:spPr>
          <a:xfrm>
            <a:off x="451080" y="1244520"/>
            <a:ext cx="8229240" cy="5349240"/>
          </a:xfrm>
          <a:prstGeom prst="rect">
            <a:avLst/>
          </a:prstGeom>
          <a:noFill/>
          <a:ln>
            <a:noFill/>
          </a:ln>
        </p:spPr>
        <p:txBody>
          <a:bodyPr tIns="91440" bIns="91440"/>
          <a:lstStyle/>
          <a:p>
            <a:pPr marL="203040">
              <a:lnSpc>
                <a:spcPct val="100000"/>
              </a:lnSpc>
            </a:pPr>
            <a:r>
              <a:rPr lang="en-NZ" sz="2590" b="0" strike="noStrike" spc="-1">
                <a:solidFill>
                  <a:srgbClr val="000000"/>
                </a:solidFill>
                <a:uFill>
                  <a:solidFill>
                    <a:srgbClr val="FFFFFF"/>
                  </a:solidFill>
                </a:uFill>
                <a:latin typeface="Arial"/>
                <a:ea typeface="Arial"/>
              </a:rPr>
              <a:t>Attacker sends packets to a known service on the intermediary with a spoofed source address of the actual target system</a:t>
            </a:r>
            <a:endParaRPr lang="en-NZ" sz="1400" b="0" strike="noStrike" spc="-1">
              <a:solidFill>
                <a:srgbClr val="000000"/>
              </a:solidFill>
              <a:uFill>
                <a:solidFill>
                  <a:srgbClr val="FFFFFF"/>
                </a:solidFill>
              </a:uFill>
              <a:latin typeface="Arial"/>
            </a:endParaRPr>
          </a:p>
          <a:p>
            <a:pPr marL="203040">
              <a:lnSpc>
                <a:spcPct val="100000"/>
              </a:lnSpc>
            </a:pPr>
            <a:r>
              <a:rPr lang="en-NZ" sz="2590" b="0" strike="noStrike" spc="-1">
                <a:solidFill>
                  <a:srgbClr val="000000"/>
                </a:solidFill>
                <a:uFill>
                  <a:solidFill>
                    <a:srgbClr val="FFFFFF"/>
                  </a:solidFill>
                </a:uFill>
                <a:latin typeface="Arial"/>
                <a:ea typeface="Arial"/>
              </a:rPr>
              <a:t>When intermediary responds, the response is sent to the target</a:t>
            </a:r>
            <a:endParaRPr lang="en-NZ" sz="1400" b="0" strike="noStrike" spc="-1">
              <a:solidFill>
                <a:srgbClr val="000000"/>
              </a:solidFill>
              <a:uFill>
                <a:solidFill>
                  <a:srgbClr val="FFFFFF"/>
                </a:solidFill>
              </a:uFill>
              <a:latin typeface="Arial"/>
            </a:endParaRPr>
          </a:p>
          <a:p>
            <a:pPr marL="203040">
              <a:lnSpc>
                <a:spcPct val="100000"/>
              </a:lnSpc>
            </a:pPr>
            <a:r>
              <a:rPr lang="en-NZ" sz="2590" b="0" strike="noStrike" spc="-1">
                <a:solidFill>
                  <a:srgbClr val="000000"/>
                </a:solidFill>
                <a:uFill>
                  <a:solidFill>
                    <a:srgbClr val="FFFFFF"/>
                  </a:solidFill>
                </a:uFill>
                <a:latin typeface="Arial"/>
                <a:ea typeface="Arial"/>
              </a:rPr>
              <a:t>“Reflects” the attack off the intermediary (reflector)</a:t>
            </a:r>
            <a:endParaRPr lang="en-NZ" sz="1400" b="0" strike="noStrike" spc="-1">
              <a:solidFill>
                <a:srgbClr val="000000"/>
              </a:solidFill>
              <a:uFill>
                <a:solidFill>
                  <a:srgbClr val="FFFFFF"/>
                </a:solidFill>
              </a:uFill>
              <a:latin typeface="Arial"/>
            </a:endParaRPr>
          </a:p>
          <a:p>
            <a:pPr marL="203040">
              <a:lnSpc>
                <a:spcPct val="100000"/>
              </a:lnSpc>
            </a:pPr>
            <a:r>
              <a:rPr lang="en-NZ" sz="2590" b="0" strike="noStrike" spc="-1">
                <a:solidFill>
                  <a:srgbClr val="000000"/>
                </a:solidFill>
                <a:uFill>
                  <a:solidFill>
                    <a:srgbClr val="FFFFFF"/>
                  </a:solidFill>
                </a:uFill>
                <a:latin typeface="Arial"/>
                <a:ea typeface="Arial"/>
              </a:rPr>
              <a:t>Goal is to generate enough volumes of packets to flood the link to the target system without alerting the intermediary</a:t>
            </a:r>
            <a:endParaRPr lang="en-NZ" sz="1400" b="0" strike="noStrike" spc="-1">
              <a:solidFill>
                <a:srgbClr val="000000"/>
              </a:solidFill>
              <a:uFill>
                <a:solidFill>
                  <a:srgbClr val="FFFFFF"/>
                </a:solidFill>
              </a:uFill>
              <a:latin typeface="Arial"/>
            </a:endParaRPr>
          </a:p>
          <a:p>
            <a:pPr marL="203040">
              <a:lnSpc>
                <a:spcPct val="100000"/>
              </a:lnSpc>
            </a:pPr>
            <a:r>
              <a:rPr lang="en-NZ" sz="2590" b="0" strike="noStrike" spc="-1">
                <a:solidFill>
                  <a:srgbClr val="000000"/>
                </a:solidFill>
                <a:uFill>
                  <a:solidFill>
                    <a:srgbClr val="FFFFFF"/>
                  </a:solidFill>
                </a:uFill>
                <a:latin typeface="Arial"/>
                <a:ea typeface="Arial"/>
              </a:rPr>
              <a:t>The basic defense against these attacks is blocking spoofed-source packets</a:t>
            </a:r>
            <a:endParaRPr lang="en-NZ" sz="1400" b="0" strike="noStrike" spc="-1">
              <a:solidFill>
                <a:srgbClr val="000000"/>
              </a:solidFill>
              <a:uFill>
                <a:solidFill>
                  <a:srgbClr val="FFFFFF"/>
                </a:solidFill>
              </a:uFill>
              <a:latin typeface="Arial"/>
            </a:endParaRPr>
          </a:p>
          <a:p>
            <a:pPr>
              <a:lnSpc>
                <a:spcPct val="100000"/>
              </a:lnSpc>
            </a:pPr>
            <a:endParaRPr lang="en-NZ" sz="1400" b="0" strike="noStrike" spc="-1">
              <a:solidFill>
                <a:srgbClr val="000000"/>
              </a:solidFill>
              <a:uFill>
                <a:solidFill>
                  <a:srgbClr val="FFFFFF"/>
                </a:solidFill>
              </a:uFill>
              <a:latin typeface="Arial"/>
            </a:endParaRPr>
          </a:p>
          <a:p>
            <a:pPr>
              <a:lnSpc>
                <a:spcPct val="100000"/>
              </a:lnSpc>
            </a:pPr>
            <a:endParaRPr lang="en-NZ" sz="1400" b="0" strike="noStrike" spc="-1">
              <a:solidFill>
                <a:srgbClr val="000000"/>
              </a:solidFill>
              <a:uFill>
                <a:solidFill>
                  <a:srgbClr val="FFFFFF"/>
                </a:solidFill>
              </a:uFill>
              <a:latin typeface="Arial"/>
            </a:endParaRPr>
          </a:p>
          <a:p>
            <a:pPr>
              <a:lnSpc>
                <a:spcPct val="100000"/>
              </a:lnSpc>
            </a:pPr>
            <a:endParaRPr lang="en-NZ"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 name="Picture 1"/>
          <p:cNvPicPr/>
          <p:nvPr/>
        </p:nvPicPr>
        <p:blipFill>
          <a:blip r:embed="rId3"/>
          <a:srcRect t="27039" b="20196"/>
          <a:stretch/>
        </p:blipFill>
        <p:spPr>
          <a:xfrm>
            <a:off x="-185195" y="1422146"/>
            <a:ext cx="9565560" cy="6531480"/>
          </a:xfrm>
          <a:prstGeom prst="rect">
            <a:avLst/>
          </a:prstGeom>
          <a:ln>
            <a:noFill/>
          </a:ln>
        </p:spPr>
      </p:pic>
      <p:sp>
        <p:nvSpPr>
          <p:cNvPr id="3" name="TextShape 1"/>
          <p:cNvSpPr txBox="1"/>
          <p:nvPr/>
        </p:nvSpPr>
        <p:spPr>
          <a:xfrm>
            <a:off x="451080" y="109440"/>
            <a:ext cx="8229240" cy="1476720"/>
          </a:xfrm>
          <a:prstGeom prst="rect">
            <a:avLst/>
          </a:prstGeom>
          <a:noFill/>
          <a:ln>
            <a:noFill/>
          </a:ln>
        </p:spPr>
        <p:txBody>
          <a:bodyPr tIns="91440" bIns="91440"/>
          <a:lstStyle/>
          <a:p>
            <a:pPr algn="ctr">
              <a:lnSpc>
                <a:spcPct val="100000"/>
              </a:lnSpc>
            </a:pPr>
            <a:r>
              <a:rPr lang="en-NZ" sz="4400" spc="-1" dirty="0" smtClean="0">
                <a:solidFill>
                  <a:srgbClr val="FFB91D"/>
                </a:solidFill>
                <a:uFill>
                  <a:solidFill>
                    <a:srgbClr val="FFFFFF"/>
                  </a:solidFill>
                </a:uFill>
                <a:latin typeface="Arial"/>
              </a:rPr>
              <a:t>DNS + echo service</a:t>
            </a:r>
            <a:endParaRPr lang="en-NZ" sz="1400" b="0" strike="noStrike" spc="-1" dirty="0">
              <a:solidFill>
                <a:srgbClr val="000000"/>
              </a:solidFill>
              <a:uFill>
                <a:solidFill>
                  <a:srgbClr val="FFFFFF"/>
                </a:solidFill>
              </a:uFill>
              <a:latin typeface="Arial"/>
            </a:endParaRPr>
          </a:p>
        </p:txBody>
      </p:sp>
    </p:spTree>
  </p:cSld>
  <p:clrMapOvr>
    <a:masterClrMapping/>
  </p:clrMapOvr>
  <p:transition>
    <p:dissolv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Shape 254"/>
          <p:cNvPicPr/>
          <p:nvPr/>
        </p:nvPicPr>
        <p:blipFill>
          <a:blip r:embed="rId3"/>
          <a:srcRect l="5296" t="14916" r="10558" b="14789"/>
          <a:stretch/>
        </p:blipFill>
        <p:spPr>
          <a:xfrm>
            <a:off x="1040400" y="882900"/>
            <a:ext cx="7063560" cy="5102280"/>
          </a:xfrm>
          <a:prstGeom prst="rect">
            <a:avLst/>
          </a:prstGeom>
          <a:ln>
            <a:noFill/>
          </a:ln>
        </p:spPr>
      </p:pic>
      <p:sp>
        <p:nvSpPr>
          <p:cNvPr id="375" name="TextShape 1"/>
          <p:cNvSpPr txBox="1"/>
          <p:nvPr/>
        </p:nvSpPr>
        <p:spPr>
          <a:xfrm>
            <a:off x="457560" y="264240"/>
            <a:ext cx="8229240" cy="1237320"/>
          </a:xfrm>
          <a:prstGeom prst="rect">
            <a:avLst/>
          </a:prstGeom>
          <a:noFill/>
          <a:ln>
            <a:noFill/>
          </a:ln>
        </p:spPr>
        <p:txBody>
          <a:bodyPr tIns="91440" bIns="91440"/>
          <a:lstStyle/>
          <a:p>
            <a:pPr algn="ctr">
              <a:lnSpc>
                <a:spcPct val="100000"/>
              </a:lnSpc>
            </a:pPr>
            <a:r>
              <a:rPr lang="en-NZ" sz="4400" b="0" strike="noStrike" spc="-1">
                <a:solidFill>
                  <a:srgbClr val="FFB91D"/>
                </a:solidFill>
                <a:uFill>
                  <a:solidFill>
                    <a:srgbClr val="FFFFFF"/>
                  </a:solidFill>
                </a:uFill>
                <a:latin typeface="Arial"/>
              </a:rPr>
              <a:t>Amplification Attacks</a:t>
            </a:r>
            <a:endParaRPr lang="en-NZ" sz="1400" b="0" strike="noStrike" spc="-1">
              <a:solidFill>
                <a:srgbClr val="000000"/>
              </a:solidFill>
              <a:uFill>
                <a:solidFill>
                  <a:srgbClr val="FFFFFF"/>
                </a:solidFill>
              </a:uFill>
              <a:latin typeface="Arial"/>
            </a:endParaRPr>
          </a:p>
        </p:txBody>
      </p:sp>
    </p:spTree>
  </p:cSld>
  <p:clrMapOvr>
    <a:masterClrMapping/>
  </p:clrMapOvr>
  <p:transition>
    <p:pull dir="ld"/>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extShape 1"/>
          <p:cNvSpPr txBox="1"/>
          <p:nvPr/>
        </p:nvSpPr>
        <p:spPr>
          <a:xfrm>
            <a:off x="0" y="263880"/>
            <a:ext cx="9144000" cy="1237320"/>
          </a:xfrm>
          <a:prstGeom prst="rect">
            <a:avLst/>
          </a:prstGeom>
          <a:noFill/>
          <a:ln>
            <a:noFill/>
          </a:ln>
        </p:spPr>
        <p:txBody>
          <a:bodyPr tIns="91440" bIns="91440"/>
          <a:lstStyle/>
          <a:p>
            <a:pPr algn="ctr">
              <a:lnSpc>
                <a:spcPct val="100000"/>
              </a:lnSpc>
            </a:pPr>
            <a:r>
              <a:rPr lang="en-NZ" sz="4400" b="0" strike="noStrike" spc="-1" dirty="0">
                <a:solidFill>
                  <a:srgbClr val="FFB91D"/>
                </a:solidFill>
                <a:uFill>
                  <a:solidFill>
                    <a:srgbClr val="FFFFFF"/>
                  </a:solidFill>
                </a:uFill>
                <a:latin typeface="Arial"/>
              </a:rPr>
              <a:t>Example: </a:t>
            </a:r>
            <a:r>
              <a:rPr lang="en-NZ" sz="4400" spc="-1" dirty="0" smtClean="0">
                <a:solidFill>
                  <a:srgbClr val="FFB91D"/>
                </a:solidFill>
                <a:uFill>
                  <a:solidFill>
                    <a:srgbClr val="FFFFFF"/>
                  </a:solidFill>
                </a:uFill>
                <a:latin typeface="Arial"/>
              </a:rPr>
              <a:t>Smurf Attack</a:t>
            </a:r>
            <a:endParaRPr lang="en-NZ" sz="1400" b="0" strike="noStrike" spc="-1" dirty="0">
              <a:solidFill>
                <a:srgbClr val="000000"/>
              </a:solidFill>
              <a:uFill>
                <a:solidFill>
                  <a:srgbClr val="FFFFFF"/>
                </a:solidFill>
              </a:uFill>
              <a:latin typeface="Arial"/>
            </a:endParaRPr>
          </a:p>
        </p:txBody>
      </p:sp>
      <p:sp>
        <p:nvSpPr>
          <p:cNvPr id="385" name="TextShape 2"/>
          <p:cNvSpPr txBox="1"/>
          <p:nvPr/>
        </p:nvSpPr>
        <p:spPr>
          <a:xfrm>
            <a:off x="1728000" y="2016000"/>
            <a:ext cx="5976000" cy="1296000"/>
          </a:xfrm>
          <a:prstGeom prst="rect">
            <a:avLst/>
          </a:prstGeom>
          <a:solidFill>
            <a:srgbClr val="FFFF99"/>
          </a:solidFill>
          <a:ln>
            <a:noFill/>
          </a:ln>
        </p:spPr>
        <p:txBody>
          <a:bodyPr lIns="90000" tIns="45000" rIns="90000" bIns="45000"/>
          <a:lstStyle/>
          <a:p>
            <a:endParaRPr lang="en-NZ" sz="1800" b="0" strike="noStrike" spc="-1" dirty="0">
              <a:solidFill>
                <a:srgbClr val="000000"/>
              </a:solidFill>
              <a:uFill>
                <a:solidFill>
                  <a:srgbClr val="FFFFFF"/>
                </a:solidFill>
              </a:uFill>
              <a:latin typeface="Arial"/>
            </a:endParaRPr>
          </a:p>
          <a:p>
            <a:r>
              <a:rPr lang="en-NZ" b="1" spc="-1" dirty="0">
                <a:solidFill>
                  <a:srgbClr val="000000"/>
                </a:solidFill>
                <a:uFill>
                  <a:solidFill>
                    <a:srgbClr val="FFFFFF"/>
                  </a:solidFill>
                </a:uFill>
              </a:rPr>
              <a:t>https://www.youtube.com/watch?v=KLfYKXwgflA</a:t>
            </a:r>
            <a:endParaRPr lang="en-NZ"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extShape 1"/>
          <p:cNvSpPr txBox="1"/>
          <p:nvPr/>
        </p:nvSpPr>
        <p:spPr>
          <a:xfrm>
            <a:off x="611109" y="52646"/>
            <a:ext cx="8229240" cy="1237320"/>
          </a:xfrm>
          <a:prstGeom prst="rect">
            <a:avLst/>
          </a:prstGeom>
          <a:noFill/>
          <a:ln>
            <a:noFill/>
          </a:ln>
        </p:spPr>
        <p:txBody>
          <a:bodyPr tIns="91440" bIns="91440"/>
          <a:lstStyle/>
          <a:p>
            <a:pPr algn="ctr">
              <a:lnSpc>
                <a:spcPct val="100000"/>
              </a:lnSpc>
            </a:pPr>
            <a:r>
              <a:rPr lang="en-NZ" sz="4400" b="0" strike="noStrike" spc="-1">
                <a:solidFill>
                  <a:srgbClr val="FFB91D"/>
                </a:solidFill>
                <a:uFill>
                  <a:solidFill>
                    <a:srgbClr val="FFFFFF"/>
                  </a:solidFill>
                </a:uFill>
                <a:latin typeface="Arial"/>
              </a:rPr>
              <a:t>Example: SMURF</a:t>
            </a:r>
            <a:endParaRPr lang="en-NZ" sz="1400" b="0" strike="noStrike" spc="-1">
              <a:solidFill>
                <a:srgbClr val="000000"/>
              </a:solidFill>
              <a:uFill>
                <a:solidFill>
                  <a:srgbClr val="FFFFFF"/>
                </a:solidFill>
              </a:uFill>
              <a:latin typeface="Arial"/>
            </a:endParaRPr>
          </a:p>
        </p:txBody>
      </p:sp>
      <p:sp>
        <p:nvSpPr>
          <p:cNvPr id="377" name="TextShape 2"/>
          <p:cNvSpPr txBox="1"/>
          <p:nvPr/>
        </p:nvSpPr>
        <p:spPr>
          <a:xfrm>
            <a:off x="288118" y="913085"/>
            <a:ext cx="3724920" cy="4833720"/>
          </a:xfrm>
          <a:prstGeom prst="rect">
            <a:avLst/>
          </a:prstGeom>
          <a:noFill/>
          <a:ln>
            <a:noFill/>
          </a:ln>
        </p:spPr>
        <p:txBody>
          <a:bodyPr tIns="91440" bIns="91440"/>
          <a:lstStyle/>
          <a:p>
            <a:pPr marL="203040">
              <a:lnSpc>
                <a:spcPct val="120000"/>
              </a:lnSpc>
            </a:pPr>
            <a:r>
              <a:rPr lang="en-NZ" sz="1600" b="0" strike="noStrike" spc="-1" dirty="0">
                <a:solidFill>
                  <a:srgbClr val="000000"/>
                </a:solidFill>
                <a:uFill>
                  <a:solidFill>
                    <a:srgbClr val="FFFFFF"/>
                  </a:solidFill>
                </a:uFill>
                <a:latin typeface="Arial"/>
                <a:ea typeface="ＭＳ Ｐゴシック"/>
              </a:rPr>
              <a:t>Uses ICMP (ping).</a:t>
            </a:r>
            <a:endParaRPr lang="en-NZ" sz="1600" b="0" strike="noStrike" spc="-1" dirty="0">
              <a:solidFill>
                <a:srgbClr val="000000"/>
              </a:solidFill>
              <a:uFill>
                <a:solidFill>
                  <a:srgbClr val="FFFFFF"/>
                </a:solidFill>
              </a:uFill>
              <a:latin typeface="Arial"/>
            </a:endParaRPr>
          </a:p>
          <a:p>
            <a:pPr marL="203040">
              <a:lnSpc>
                <a:spcPct val="120000"/>
              </a:lnSpc>
            </a:pPr>
            <a:r>
              <a:rPr lang="en-NZ" sz="1600" b="0" strike="noStrike" spc="-1" dirty="0">
                <a:solidFill>
                  <a:srgbClr val="000000"/>
                </a:solidFill>
                <a:uFill>
                  <a:solidFill>
                    <a:srgbClr val="FFFFFF"/>
                  </a:solidFill>
                </a:uFill>
                <a:latin typeface="Arial"/>
                <a:ea typeface="ＭＳ Ｐゴシック"/>
              </a:rPr>
              <a:t>1. </a:t>
            </a:r>
            <a:r>
              <a:rPr lang="en-NZ" sz="1600" b="0" strike="noStrike" spc="-1" dirty="0" smtClean="0">
                <a:solidFill>
                  <a:srgbClr val="000000"/>
                </a:solidFill>
                <a:uFill>
                  <a:solidFill>
                    <a:srgbClr val="FFFFFF"/>
                  </a:solidFill>
                </a:uFill>
                <a:latin typeface="Arial"/>
                <a:ea typeface="ＭＳ Ｐゴシック"/>
              </a:rPr>
              <a:t>Hacker identifies a victim IP.</a:t>
            </a:r>
            <a:endParaRPr lang="en-NZ" sz="1600" b="0" strike="noStrike" spc="-1" dirty="0">
              <a:solidFill>
                <a:srgbClr val="000000"/>
              </a:solidFill>
              <a:uFill>
                <a:solidFill>
                  <a:srgbClr val="FFFFFF"/>
                </a:solidFill>
              </a:uFill>
              <a:latin typeface="Arial"/>
            </a:endParaRPr>
          </a:p>
          <a:p>
            <a:pPr marL="203040">
              <a:lnSpc>
                <a:spcPct val="120000"/>
              </a:lnSpc>
            </a:pPr>
            <a:r>
              <a:rPr lang="en-NZ" sz="1600" b="0" strike="noStrike" spc="-1" dirty="0">
                <a:solidFill>
                  <a:srgbClr val="000000"/>
                </a:solidFill>
                <a:uFill>
                  <a:solidFill>
                    <a:srgbClr val="FFFFFF"/>
                  </a:solidFill>
                </a:uFill>
                <a:latin typeface="Arial"/>
                <a:ea typeface="ＭＳ Ｐゴシック"/>
              </a:rPr>
              <a:t>2. Hacker identifies an intermediary site that will amplify the attack </a:t>
            </a:r>
            <a:endParaRPr lang="en-NZ" sz="1600" b="0" strike="noStrike" spc="-1" dirty="0" smtClean="0">
              <a:solidFill>
                <a:srgbClr val="000000"/>
              </a:solidFill>
              <a:uFill>
                <a:solidFill>
                  <a:srgbClr val="FFFFFF"/>
                </a:solidFill>
              </a:uFill>
              <a:latin typeface="Arial"/>
              <a:ea typeface="ＭＳ Ｐゴシック"/>
            </a:endParaRPr>
          </a:p>
          <a:p>
            <a:pPr marL="203040">
              <a:lnSpc>
                <a:spcPct val="120000"/>
              </a:lnSpc>
            </a:pPr>
            <a:r>
              <a:rPr lang="en-NZ" sz="1600" b="0" strike="noStrike" spc="-1" dirty="0" smtClean="0">
                <a:solidFill>
                  <a:srgbClr val="000000"/>
                </a:solidFill>
                <a:uFill>
                  <a:solidFill>
                    <a:srgbClr val="FFFFFF"/>
                  </a:solidFill>
                </a:uFill>
                <a:latin typeface="Arial"/>
                <a:ea typeface="ＭＳ Ｐゴシック"/>
              </a:rPr>
              <a:t>3</a:t>
            </a:r>
            <a:r>
              <a:rPr lang="en-NZ" sz="1600" b="0" strike="noStrike" spc="-1" dirty="0">
                <a:solidFill>
                  <a:srgbClr val="000000"/>
                </a:solidFill>
                <a:uFill>
                  <a:solidFill>
                    <a:srgbClr val="FFFFFF"/>
                  </a:solidFill>
                </a:uFill>
                <a:latin typeface="Arial"/>
                <a:ea typeface="ＭＳ Ｐゴシック"/>
              </a:rPr>
              <a:t>. Hacker sends a large amount of ICMP (ping, layer 3) traffic at the </a:t>
            </a:r>
            <a:r>
              <a:rPr lang="en-NZ" sz="1600" b="1" strike="noStrike" spc="-1" dirty="0">
                <a:solidFill>
                  <a:srgbClr val="000000"/>
                </a:solidFill>
                <a:uFill>
                  <a:solidFill>
                    <a:srgbClr val="FFFFFF"/>
                  </a:solidFill>
                </a:uFill>
                <a:latin typeface="Arial"/>
                <a:ea typeface="ＭＳ Ｐゴシック"/>
              </a:rPr>
              <a:t>broadcast address</a:t>
            </a:r>
            <a:r>
              <a:rPr lang="en-NZ" sz="1600" b="0" strike="noStrike" spc="-1" dirty="0">
                <a:solidFill>
                  <a:srgbClr val="000000"/>
                </a:solidFill>
                <a:uFill>
                  <a:solidFill>
                    <a:srgbClr val="FFFFFF"/>
                  </a:solidFill>
                </a:uFill>
                <a:latin typeface="Arial"/>
                <a:ea typeface="ＭＳ Ｐゴシック"/>
              </a:rPr>
              <a:t> of the intermediary </a:t>
            </a:r>
            <a:r>
              <a:rPr lang="en-NZ" sz="1600" b="0" strike="noStrike" spc="-1" dirty="0" smtClean="0">
                <a:solidFill>
                  <a:srgbClr val="000000"/>
                </a:solidFill>
                <a:uFill>
                  <a:solidFill>
                    <a:srgbClr val="FFFFFF"/>
                  </a:solidFill>
                </a:uFill>
                <a:latin typeface="Arial"/>
                <a:ea typeface="ＭＳ Ｐゴシック"/>
              </a:rPr>
              <a:t>site. </a:t>
            </a:r>
          </a:p>
          <a:p>
            <a:pPr marL="203040">
              <a:lnSpc>
                <a:spcPct val="120000"/>
              </a:lnSpc>
            </a:pPr>
            <a:r>
              <a:rPr lang="en-NZ" sz="1600" spc="-1" dirty="0" smtClean="0">
                <a:solidFill>
                  <a:srgbClr val="000000"/>
                </a:solidFill>
                <a:uFill>
                  <a:solidFill>
                    <a:srgbClr val="FFFFFF"/>
                  </a:solidFill>
                </a:uFill>
                <a:latin typeface="Arial"/>
                <a:ea typeface="ＭＳ Ｐゴシック"/>
              </a:rPr>
              <a:t>4. </a:t>
            </a:r>
            <a:r>
              <a:rPr lang="en-NZ" sz="1600" b="0" strike="noStrike" spc="-1" dirty="0" smtClean="0">
                <a:solidFill>
                  <a:srgbClr val="000000"/>
                </a:solidFill>
                <a:uFill>
                  <a:solidFill>
                    <a:srgbClr val="FFFFFF"/>
                  </a:solidFill>
                </a:uFill>
                <a:latin typeface="Arial"/>
                <a:ea typeface="ＭＳ Ｐゴシック"/>
              </a:rPr>
              <a:t>Packets </a:t>
            </a:r>
            <a:r>
              <a:rPr lang="en-NZ" sz="1600" b="0" strike="noStrike" spc="-1" dirty="0">
                <a:solidFill>
                  <a:srgbClr val="000000"/>
                </a:solidFill>
                <a:uFill>
                  <a:solidFill>
                    <a:srgbClr val="FFFFFF"/>
                  </a:solidFill>
                </a:uFill>
                <a:latin typeface="Arial"/>
                <a:ea typeface="ＭＳ Ｐゴシック"/>
              </a:rPr>
              <a:t>have the source IP address spoofed to point towards the victim.</a:t>
            </a:r>
            <a:endParaRPr lang="en-NZ" sz="1600" b="0" strike="noStrike" spc="-1" dirty="0">
              <a:solidFill>
                <a:srgbClr val="000000"/>
              </a:solidFill>
              <a:uFill>
                <a:solidFill>
                  <a:srgbClr val="FFFFFF"/>
                </a:solidFill>
              </a:uFill>
              <a:latin typeface="Arial"/>
            </a:endParaRPr>
          </a:p>
          <a:p>
            <a:pPr marL="203040">
              <a:lnSpc>
                <a:spcPct val="120000"/>
              </a:lnSpc>
            </a:pPr>
            <a:r>
              <a:rPr lang="en-NZ" sz="1600" b="0" strike="noStrike" spc="-1" dirty="0">
                <a:solidFill>
                  <a:srgbClr val="000000"/>
                </a:solidFill>
                <a:uFill>
                  <a:solidFill>
                    <a:srgbClr val="FFFFFF"/>
                  </a:solidFill>
                </a:uFill>
                <a:latin typeface="Arial"/>
                <a:ea typeface="ＭＳ Ｐゴシック"/>
              </a:rPr>
              <a:t>4. Intermediaries deliver the broadcast at layer 2 to all the hosts on their subnet.</a:t>
            </a:r>
            <a:endParaRPr lang="en-NZ" sz="1600" b="0" strike="noStrike" spc="-1" dirty="0">
              <a:solidFill>
                <a:srgbClr val="000000"/>
              </a:solidFill>
              <a:uFill>
                <a:solidFill>
                  <a:srgbClr val="FFFFFF"/>
                </a:solidFill>
              </a:uFill>
              <a:latin typeface="Arial"/>
            </a:endParaRPr>
          </a:p>
          <a:p>
            <a:pPr marL="203040">
              <a:lnSpc>
                <a:spcPct val="120000"/>
              </a:lnSpc>
            </a:pPr>
            <a:r>
              <a:rPr lang="en-NZ" sz="1600" b="0" strike="noStrike" spc="-1" dirty="0">
                <a:solidFill>
                  <a:srgbClr val="000000"/>
                </a:solidFill>
                <a:uFill>
                  <a:solidFill>
                    <a:srgbClr val="FFFFFF"/>
                  </a:solidFill>
                </a:uFill>
                <a:latin typeface="Arial"/>
                <a:ea typeface="ＭＳ Ｐゴシック"/>
              </a:rPr>
              <a:t>5. Hosts reply to the victim network.</a:t>
            </a:r>
            <a:endParaRPr lang="en-NZ" sz="1600" b="0" strike="noStrike" spc="-1" dirty="0">
              <a:solidFill>
                <a:srgbClr val="000000"/>
              </a:solidFill>
              <a:uFill>
                <a:solidFill>
                  <a:srgbClr val="FFFFFF"/>
                </a:solidFill>
              </a:uFill>
              <a:latin typeface="Arial"/>
            </a:endParaRPr>
          </a:p>
        </p:txBody>
      </p:sp>
      <p:pic>
        <p:nvPicPr>
          <p:cNvPr id="378" name="Picture 377"/>
          <p:cNvPicPr/>
          <p:nvPr/>
        </p:nvPicPr>
        <p:blipFill>
          <a:blip r:embed="rId3"/>
          <a:stretch/>
        </p:blipFill>
        <p:spPr>
          <a:xfrm>
            <a:off x="4212360" y="1501200"/>
            <a:ext cx="4762080" cy="2628720"/>
          </a:xfrm>
          <a:prstGeom prst="rect">
            <a:avLst/>
          </a:prstGeom>
          <a:ln>
            <a:noFill/>
          </a:ln>
        </p:spPr>
      </p:pic>
      <p:sp>
        <p:nvSpPr>
          <p:cNvPr id="379" name="TextShape 3"/>
          <p:cNvSpPr txBox="1"/>
          <p:nvPr/>
        </p:nvSpPr>
        <p:spPr>
          <a:xfrm>
            <a:off x="4608000" y="4248000"/>
            <a:ext cx="4104000" cy="2304000"/>
          </a:xfrm>
          <a:prstGeom prst="rect">
            <a:avLst/>
          </a:prstGeom>
          <a:solidFill>
            <a:srgbClr val="FFFF99"/>
          </a:solidFill>
          <a:ln>
            <a:noFill/>
          </a:ln>
        </p:spPr>
        <p:txBody>
          <a:bodyPr lIns="90000" tIns="45000" rIns="90000" bIns="45000"/>
          <a:lstStyle/>
          <a:p>
            <a:r>
              <a:rPr lang="en-NZ" sz="1800" b="1" strike="noStrike" spc="-1">
                <a:solidFill>
                  <a:srgbClr val="000000"/>
                </a:solidFill>
                <a:uFill>
                  <a:solidFill>
                    <a:srgbClr val="FFFFFF"/>
                  </a:solidFill>
                </a:uFill>
                <a:latin typeface="Arial"/>
              </a:rPr>
              <a:t>Ping can’t be much of problem?</a:t>
            </a:r>
            <a:endParaRPr lang="en-NZ" sz="1800" b="0" strike="noStrike" spc="-1">
              <a:solidFill>
                <a:srgbClr val="000000"/>
              </a:solidFill>
              <a:uFill>
                <a:solidFill>
                  <a:srgbClr val="FFFFFF"/>
                </a:solidFill>
              </a:uFill>
              <a:latin typeface="Arial"/>
            </a:endParaRPr>
          </a:p>
          <a:p>
            <a:endParaRPr lang="en-NZ" sz="1800" b="0" strike="noStrike" spc="-1">
              <a:solidFill>
                <a:srgbClr val="000000"/>
              </a:solidFill>
              <a:uFill>
                <a:solidFill>
                  <a:srgbClr val="FFFFFF"/>
                </a:solidFill>
              </a:uFill>
              <a:latin typeface="Arial"/>
            </a:endParaRPr>
          </a:p>
          <a:p>
            <a:r>
              <a:rPr lang="en-NZ" sz="1800" b="0" strike="noStrike" spc="-1">
                <a:solidFill>
                  <a:srgbClr val="000000"/>
                </a:solidFill>
                <a:uFill>
                  <a:solidFill>
                    <a:srgbClr val="FFFFFF"/>
                  </a:solidFill>
                </a:uFill>
                <a:latin typeface="Arial"/>
              </a:rPr>
              <a:t>My upload speed is  has a 1M</a:t>
            </a:r>
          </a:p>
          <a:p>
            <a:endParaRPr lang="en-NZ" sz="1800" b="0" strike="noStrike" spc="-1">
              <a:solidFill>
                <a:srgbClr val="000000"/>
              </a:solidFill>
              <a:uFill>
                <a:solidFill>
                  <a:srgbClr val="FFFFFF"/>
                </a:solidFill>
              </a:uFill>
              <a:latin typeface="Arial"/>
            </a:endParaRPr>
          </a:p>
          <a:p>
            <a:r>
              <a:rPr lang="en-NZ" sz="1800" b="0" strike="noStrike" spc="-1">
                <a:solidFill>
                  <a:srgbClr val="000000"/>
                </a:solidFill>
                <a:uFill>
                  <a:solidFill>
                    <a:srgbClr val="FFFFFF"/>
                  </a:solidFill>
                </a:uFill>
                <a:latin typeface="Arial"/>
              </a:rPr>
              <a:t>150 intermediary sites = 150Mbps</a:t>
            </a:r>
          </a:p>
          <a:p>
            <a:endParaRPr lang="en-NZ" sz="1800" b="0" strike="noStrike" spc="-1">
              <a:solidFill>
                <a:srgbClr val="000000"/>
              </a:solidFill>
              <a:uFill>
                <a:solidFill>
                  <a:srgbClr val="FFFFFF"/>
                </a:solidFill>
              </a:uFill>
              <a:latin typeface="Arial"/>
            </a:endParaRPr>
          </a:p>
          <a:p>
            <a:r>
              <a:rPr lang="en-NZ" sz="1800" b="0" strike="noStrike" spc="-1">
                <a:solidFill>
                  <a:srgbClr val="000000"/>
                </a:solidFill>
                <a:uFill>
                  <a:solidFill>
                    <a:srgbClr val="FFFFFF"/>
                  </a:solidFill>
                </a:uFill>
                <a:latin typeface="Arial"/>
              </a:rPr>
              <a:t>Ultra Fast Fibre broadband has download speed of 200Mbps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15080" y="1320120"/>
            <a:ext cx="8152920" cy="4008960"/>
          </a:xfrm>
          <a:prstGeom prst="rect">
            <a:avLst/>
          </a:prstGeom>
          <a:noFill/>
          <a:ln>
            <a:noFill/>
          </a:ln>
        </p:spPr>
        <p:txBody>
          <a:bodyPr tIns="91440" bIns="91440"/>
          <a:lstStyle/>
          <a:p>
            <a:pPr marL="343080" indent="-139320">
              <a:lnSpc>
                <a:spcPct val="100000"/>
              </a:lnSpc>
            </a:pPr>
            <a:r>
              <a:rPr lang="en-NZ" sz="1400" b="0" strike="noStrike" spc="-1">
                <a:solidFill>
                  <a:srgbClr val="000000"/>
                </a:solidFill>
                <a:uFill>
                  <a:solidFill>
                    <a:srgbClr val="FFFFFF"/>
                  </a:solidFill>
                </a:uFill>
                <a:latin typeface="Arial"/>
              </a:rPr>
              <a:t>	</a:t>
            </a:r>
            <a:r>
              <a:rPr lang="en-NZ" sz="2590" b="0" strike="noStrike" spc="-1">
                <a:solidFill>
                  <a:srgbClr val="000000"/>
                </a:solidFill>
                <a:uFill>
                  <a:solidFill>
                    <a:srgbClr val="FFFFFF"/>
                  </a:solidFill>
                </a:uFill>
                <a:latin typeface="Arial"/>
              </a:rPr>
              <a:t>The NIST Computer Security Incident Handling Guide defines a DoS attack as: </a:t>
            </a:r>
            <a:endParaRPr lang="en-NZ" sz="1400" b="0" strike="noStrike" spc="-1">
              <a:solidFill>
                <a:srgbClr val="000000"/>
              </a:solidFill>
              <a:uFill>
                <a:solidFill>
                  <a:srgbClr val="FFFFFF"/>
                </a:solidFill>
              </a:uFill>
              <a:latin typeface="Arial"/>
            </a:endParaRPr>
          </a:p>
          <a:p>
            <a:pPr marL="343080" indent="-139320">
              <a:lnSpc>
                <a:spcPct val="100000"/>
              </a:lnSpc>
            </a:pPr>
            <a:endParaRPr lang="en-NZ" sz="1400" b="0" strike="noStrike" spc="-1">
              <a:solidFill>
                <a:srgbClr val="000000"/>
              </a:solidFill>
              <a:uFill>
                <a:solidFill>
                  <a:srgbClr val="FFFFFF"/>
                </a:solidFill>
              </a:uFill>
              <a:latin typeface="Arial"/>
            </a:endParaRPr>
          </a:p>
          <a:p>
            <a:pPr marL="343080" indent="-139320">
              <a:lnSpc>
                <a:spcPct val="100000"/>
              </a:lnSpc>
            </a:pPr>
            <a:r>
              <a:rPr lang="en-NZ" sz="1400" b="0" strike="noStrike" spc="-1">
                <a:solidFill>
                  <a:srgbClr val="000000"/>
                </a:solidFill>
                <a:uFill>
                  <a:solidFill>
                    <a:srgbClr val="FFFFFF"/>
                  </a:solidFill>
                </a:uFill>
                <a:latin typeface="Arial"/>
              </a:rPr>
              <a:t>	</a:t>
            </a:r>
            <a:r>
              <a:rPr lang="en-NZ" sz="2590" b="0" strike="noStrike" spc="-1">
                <a:solidFill>
                  <a:srgbClr val="000000"/>
                </a:solidFill>
                <a:uFill>
                  <a:solidFill>
                    <a:srgbClr val="FFFFFF"/>
                  </a:solidFill>
                </a:uFill>
                <a:latin typeface="Arial"/>
              </a:rPr>
              <a:t>“An action that prevents or impairs the authorized use of networks, systems, or applications by exhausting resources such as central processing units (CPU), memory, bandwidth, and disk space.”</a:t>
            </a:r>
            <a:endParaRPr lang="en-NZ"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extShape 1"/>
          <p:cNvSpPr txBox="1"/>
          <p:nvPr/>
        </p:nvSpPr>
        <p:spPr>
          <a:xfrm>
            <a:off x="0" y="263880"/>
            <a:ext cx="9144000" cy="1237320"/>
          </a:xfrm>
          <a:prstGeom prst="rect">
            <a:avLst/>
          </a:prstGeom>
          <a:noFill/>
          <a:ln>
            <a:noFill/>
          </a:ln>
        </p:spPr>
        <p:txBody>
          <a:bodyPr tIns="91440" bIns="91440"/>
          <a:lstStyle/>
          <a:p>
            <a:pPr algn="ctr">
              <a:lnSpc>
                <a:spcPct val="100000"/>
              </a:lnSpc>
            </a:pPr>
            <a:r>
              <a:rPr lang="en-NZ" sz="4400" b="0" strike="noStrike" spc="-1" dirty="0">
                <a:solidFill>
                  <a:srgbClr val="FFB91D"/>
                </a:solidFill>
                <a:uFill>
                  <a:solidFill>
                    <a:srgbClr val="FFFFFF"/>
                  </a:solidFill>
                </a:uFill>
                <a:latin typeface="Arial"/>
              </a:rPr>
              <a:t>Example: DNS Amplification Attacks</a:t>
            </a:r>
            <a:endParaRPr lang="en-NZ" sz="1400" b="0" strike="noStrike" spc="-1" dirty="0">
              <a:solidFill>
                <a:srgbClr val="000000"/>
              </a:solidFill>
              <a:uFill>
                <a:solidFill>
                  <a:srgbClr val="FFFFFF"/>
                </a:solidFill>
              </a:uFill>
              <a:latin typeface="Arial"/>
            </a:endParaRPr>
          </a:p>
        </p:txBody>
      </p:sp>
      <p:sp>
        <p:nvSpPr>
          <p:cNvPr id="385" name="TextShape 2"/>
          <p:cNvSpPr txBox="1"/>
          <p:nvPr/>
        </p:nvSpPr>
        <p:spPr>
          <a:xfrm>
            <a:off x="1728000" y="2016000"/>
            <a:ext cx="5976000" cy="1296000"/>
          </a:xfrm>
          <a:prstGeom prst="rect">
            <a:avLst/>
          </a:prstGeom>
          <a:solidFill>
            <a:srgbClr val="FFFF99"/>
          </a:solidFill>
          <a:ln>
            <a:noFill/>
          </a:ln>
        </p:spPr>
        <p:txBody>
          <a:bodyPr lIns="90000" tIns="45000" rIns="90000" bIns="45000"/>
          <a:lstStyle/>
          <a:p>
            <a:endParaRPr lang="en-NZ" sz="1800" b="0" strike="noStrike" spc="-1" dirty="0">
              <a:solidFill>
                <a:srgbClr val="000000"/>
              </a:solidFill>
              <a:uFill>
                <a:solidFill>
                  <a:srgbClr val="FFFFFF"/>
                </a:solidFill>
              </a:uFill>
              <a:latin typeface="Arial"/>
            </a:endParaRPr>
          </a:p>
          <a:p>
            <a:r>
              <a:rPr lang="en-NZ" sz="1800" b="1" strike="noStrike" spc="-1" dirty="0">
                <a:solidFill>
                  <a:srgbClr val="000000"/>
                </a:solidFill>
                <a:uFill>
                  <a:solidFill>
                    <a:srgbClr val="FFFFFF"/>
                  </a:solidFill>
                </a:uFill>
                <a:latin typeface="Arial"/>
              </a:rPr>
              <a:t>https://www.youtube.com/watch?v=xTKjHWkDwP0</a:t>
            </a:r>
            <a:endParaRPr lang="en-NZ"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031115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extShape 1"/>
          <p:cNvSpPr txBox="1"/>
          <p:nvPr/>
        </p:nvSpPr>
        <p:spPr>
          <a:xfrm>
            <a:off x="0" y="263880"/>
            <a:ext cx="9144000" cy="1237320"/>
          </a:xfrm>
          <a:prstGeom prst="rect">
            <a:avLst/>
          </a:prstGeom>
          <a:noFill/>
          <a:ln>
            <a:noFill/>
          </a:ln>
        </p:spPr>
        <p:txBody>
          <a:bodyPr tIns="91440" bIns="91440"/>
          <a:lstStyle/>
          <a:p>
            <a:pPr algn="ctr">
              <a:lnSpc>
                <a:spcPct val="100000"/>
              </a:lnSpc>
            </a:pPr>
            <a:r>
              <a:rPr lang="en-NZ" sz="4400" b="0" strike="noStrike" spc="-1">
                <a:solidFill>
                  <a:srgbClr val="FFB91D"/>
                </a:solidFill>
                <a:uFill>
                  <a:solidFill>
                    <a:srgbClr val="FFFFFF"/>
                  </a:solidFill>
                </a:uFill>
                <a:latin typeface="Arial"/>
              </a:rPr>
              <a:t>Example: DNS Amplification Attacks</a:t>
            </a:r>
            <a:endParaRPr lang="en-NZ" sz="1400" b="0" strike="noStrike" spc="-1">
              <a:solidFill>
                <a:srgbClr val="000000"/>
              </a:solidFill>
              <a:uFill>
                <a:solidFill>
                  <a:srgbClr val="FFFFFF"/>
                </a:solidFill>
              </a:uFill>
              <a:latin typeface="Arial"/>
            </a:endParaRPr>
          </a:p>
        </p:txBody>
      </p:sp>
      <p:sp>
        <p:nvSpPr>
          <p:cNvPr id="381" name="TextShape 2"/>
          <p:cNvSpPr txBox="1"/>
          <p:nvPr/>
        </p:nvSpPr>
        <p:spPr>
          <a:xfrm>
            <a:off x="451080" y="1501560"/>
            <a:ext cx="4732920" cy="4833720"/>
          </a:xfrm>
          <a:prstGeom prst="rect">
            <a:avLst/>
          </a:prstGeom>
          <a:noFill/>
          <a:ln>
            <a:noFill/>
          </a:ln>
        </p:spPr>
        <p:txBody>
          <a:bodyPr tIns="91440" bIns="91440"/>
          <a:lstStyle/>
          <a:p>
            <a:pPr marL="488790" indent="-285750">
              <a:lnSpc>
                <a:spcPct val="120000"/>
              </a:lnSpc>
              <a:buFont typeface="Arial" panose="020B0604020202020204" pitchFamily="34" charset="0"/>
              <a:buChar char="•"/>
            </a:pPr>
            <a:r>
              <a:rPr lang="en-NZ" sz="2000" b="0" strike="noStrike" spc="-1" dirty="0">
                <a:solidFill>
                  <a:srgbClr val="000000"/>
                </a:solidFill>
                <a:uFill>
                  <a:solidFill>
                    <a:srgbClr val="FFFFFF"/>
                  </a:solidFill>
                </a:uFill>
                <a:latin typeface="Arial"/>
                <a:ea typeface="ＭＳ Ｐゴシック"/>
              </a:rPr>
              <a:t>Use packets directed at a legitimate DNS server as the intermediary </a:t>
            </a:r>
            <a:r>
              <a:rPr lang="en-NZ" sz="2000" b="0" strike="noStrike" spc="-1" dirty="0" smtClean="0">
                <a:solidFill>
                  <a:srgbClr val="000000"/>
                </a:solidFill>
                <a:uFill>
                  <a:solidFill>
                    <a:srgbClr val="FFFFFF"/>
                  </a:solidFill>
                </a:uFill>
                <a:latin typeface="Arial"/>
                <a:ea typeface="ＭＳ Ｐゴシック"/>
              </a:rPr>
              <a:t>system (an open resolver)</a:t>
            </a:r>
            <a:endParaRPr lang="en-NZ" sz="2000" b="0" strike="noStrike" spc="-1" dirty="0">
              <a:solidFill>
                <a:srgbClr val="000000"/>
              </a:solidFill>
              <a:uFill>
                <a:solidFill>
                  <a:srgbClr val="FFFFFF"/>
                </a:solidFill>
              </a:uFill>
              <a:latin typeface="Arial"/>
            </a:endParaRPr>
          </a:p>
          <a:p>
            <a:pPr marL="488790" indent="-285750">
              <a:lnSpc>
                <a:spcPct val="120000"/>
              </a:lnSpc>
              <a:buFont typeface="Arial" panose="020B0604020202020204" pitchFamily="34" charset="0"/>
              <a:buChar char="•"/>
            </a:pPr>
            <a:r>
              <a:rPr lang="en-NZ" sz="2000" b="0" strike="noStrike" spc="-1" dirty="0">
                <a:solidFill>
                  <a:srgbClr val="000000"/>
                </a:solidFill>
                <a:uFill>
                  <a:solidFill>
                    <a:srgbClr val="FFFFFF"/>
                  </a:solidFill>
                </a:uFill>
                <a:latin typeface="Arial"/>
                <a:ea typeface="ＭＳ Ｐゴシック"/>
              </a:rPr>
              <a:t>Attacker creates a series of DNS requests containing the spoofed source address of the target system</a:t>
            </a:r>
            <a:endParaRPr lang="en-NZ" sz="2000" b="0" strike="noStrike" spc="-1" dirty="0">
              <a:solidFill>
                <a:srgbClr val="000000"/>
              </a:solidFill>
              <a:uFill>
                <a:solidFill>
                  <a:srgbClr val="FFFFFF"/>
                </a:solidFill>
              </a:uFill>
              <a:latin typeface="Arial"/>
            </a:endParaRPr>
          </a:p>
          <a:p>
            <a:pPr marL="488790" indent="-285750">
              <a:lnSpc>
                <a:spcPct val="120000"/>
              </a:lnSpc>
              <a:buFont typeface="Arial" panose="020B0604020202020204" pitchFamily="34" charset="0"/>
              <a:buChar char="•"/>
            </a:pPr>
            <a:r>
              <a:rPr lang="en-NZ" sz="2000" b="0" strike="noStrike" spc="-1" dirty="0">
                <a:solidFill>
                  <a:srgbClr val="000000"/>
                </a:solidFill>
                <a:uFill>
                  <a:solidFill>
                    <a:srgbClr val="FFFFFF"/>
                  </a:solidFill>
                </a:uFill>
                <a:latin typeface="Arial"/>
                <a:ea typeface="ＭＳ Ｐゴシック"/>
              </a:rPr>
              <a:t>Exploit DNS </a:t>
            </a:r>
            <a:r>
              <a:rPr lang="en-NZ" sz="2000" b="0" strike="noStrike" spc="-1" dirty="0" smtClean="0">
                <a:solidFill>
                  <a:srgbClr val="000000"/>
                </a:solidFill>
                <a:uFill>
                  <a:solidFill>
                    <a:srgbClr val="FFFFFF"/>
                  </a:solidFill>
                </a:uFill>
                <a:latin typeface="Arial"/>
                <a:ea typeface="ＭＳ Ｐゴシック"/>
              </a:rPr>
              <a:t>behaviour </a:t>
            </a:r>
            <a:r>
              <a:rPr lang="en-NZ" sz="2000" b="0" strike="noStrike" spc="-1" dirty="0">
                <a:solidFill>
                  <a:srgbClr val="000000"/>
                </a:solidFill>
                <a:uFill>
                  <a:solidFill>
                    <a:srgbClr val="FFFFFF"/>
                  </a:solidFill>
                </a:uFill>
                <a:latin typeface="Arial"/>
                <a:ea typeface="ＭＳ Ｐゴシック"/>
              </a:rPr>
              <a:t>to convert a small request to a much larger response (amplification)</a:t>
            </a:r>
            <a:endParaRPr lang="en-NZ" sz="2000" b="0" strike="noStrike" spc="-1" dirty="0">
              <a:solidFill>
                <a:srgbClr val="000000"/>
              </a:solidFill>
              <a:uFill>
                <a:solidFill>
                  <a:srgbClr val="FFFFFF"/>
                </a:solidFill>
              </a:uFill>
              <a:latin typeface="Arial"/>
            </a:endParaRPr>
          </a:p>
          <a:p>
            <a:pPr marL="488790" indent="-285750">
              <a:lnSpc>
                <a:spcPct val="120000"/>
              </a:lnSpc>
              <a:buFont typeface="Arial" panose="020B0604020202020204" pitchFamily="34" charset="0"/>
              <a:buChar char="•"/>
            </a:pPr>
            <a:r>
              <a:rPr lang="en-NZ" sz="2000" b="0" strike="noStrike" spc="-1" dirty="0">
                <a:solidFill>
                  <a:srgbClr val="000000"/>
                </a:solidFill>
                <a:uFill>
                  <a:solidFill>
                    <a:srgbClr val="FFFFFF"/>
                  </a:solidFill>
                </a:uFill>
                <a:latin typeface="Arial"/>
                <a:ea typeface="ＭＳ Ｐゴシック"/>
              </a:rPr>
              <a:t>Target is flooded with </a:t>
            </a:r>
            <a:r>
              <a:rPr lang="en-NZ" sz="2000" b="0" strike="noStrike" spc="-1" dirty="0" smtClean="0">
                <a:solidFill>
                  <a:srgbClr val="000000"/>
                </a:solidFill>
                <a:uFill>
                  <a:solidFill>
                    <a:srgbClr val="FFFFFF"/>
                  </a:solidFill>
                </a:uFill>
                <a:latin typeface="Arial"/>
                <a:ea typeface="ＭＳ Ｐゴシック"/>
              </a:rPr>
              <a:t>responses</a:t>
            </a:r>
            <a:endParaRPr lang="en-NZ" sz="2000" b="0" strike="noStrike" spc="-1" dirty="0">
              <a:solidFill>
                <a:srgbClr val="000000"/>
              </a:solidFill>
              <a:uFill>
                <a:solidFill>
                  <a:srgbClr val="FFFFFF"/>
                </a:solidFill>
              </a:uFill>
              <a:latin typeface="Arial"/>
            </a:endParaRPr>
          </a:p>
        </p:txBody>
      </p:sp>
      <p:sp>
        <p:nvSpPr>
          <p:cNvPr id="382" name="TextShape 3"/>
          <p:cNvSpPr txBox="1"/>
          <p:nvPr/>
        </p:nvSpPr>
        <p:spPr>
          <a:xfrm>
            <a:off x="5292000" y="1501200"/>
            <a:ext cx="2664000" cy="537120"/>
          </a:xfrm>
          <a:prstGeom prst="rect">
            <a:avLst/>
          </a:prstGeom>
          <a:noFill/>
          <a:ln>
            <a:noFill/>
          </a:ln>
        </p:spPr>
        <p:txBody>
          <a:bodyPr lIns="90000" tIns="45000" rIns="90000" bIns="45000"/>
          <a:lstStyle/>
          <a:p>
            <a:r>
              <a:rPr lang="en-NZ" sz="1000" b="1" strike="noStrike" spc="-1">
                <a:solidFill>
                  <a:srgbClr val="000000"/>
                </a:solidFill>
                <a:uFill>
                  <a:solidFill>
                    <a:srgbClr val="FFFFFF"/>
                  </a:solidFill>
                </a:uFill>
                <a:latin typeface="Courier 10 Pitch"/>
              </a:rPr>
              <a:t>QUERY:</a:t>
            </a:r>
            <a:endParaRPr lang="en-NZ" sz="1000" b="0" strike="noStrike" spc="-1">
              <a:solidFill>
                <a:srgbClr val="000000"/>
              </a:solidFill>
              <a:uFill>
                <a:solidFill>
                  <a:srgbClr val="FFFFFF"/>
                </a:solidFill>
              </a:uFill>
              <a:latin typeface="Courier 10 Pitch"/>
            </a:endParaRPr>
          </a:p>
          <a:p>
            <a:endParaRPr lang="en-NZ" sz="1000" b="0" strike="noStrike" spc="-1">
              <a:solidFill>
                <a:srgbClr val="000000"/>
              </a:solidFill>
              <a:uFill>
                <a:solidFill>
                  <a:srgbClr val="FFFFFF"/>
                </a:solidFill>
              </a:uFill>
              <a:latin typeface="Courier 10 Pitch"/>
            </a:endParaRPr>
          </a:p>
          <a:p>
            <a:r>
              <a:rPr lang="en-NZ" sz="1000" b="0" strike="noStrike" spc="-1">
                <a:solidFill>
                  <a:srgbClr val="000000"/>
                </a:solidFill>
                <a:uFill>
                  <a:solidFill>
                    <a:srgbClr val="FFFFFF"/>
                  </a:solidFill>
                </a:uFill>
                <a:latin typeface="Courier 10 Pitch"/>
              </a:rPr>
              <a:t>dig ANY isc.org @x.x.x.x</a:t>
            </a:r>
          </a:p>
        </p:txBody>
      </p:sp>
      <p:sp>
        <p:nvSpPr>
          <p:cNvPr id="383" name="TextShape 4"/>
          <p:cNvSpPr txBox="1"/>
          <p:nvPr/>
        </p:nvSpPr>
        <p:spPr>
          <a:xfrm>
            <a:off x="5256000" y="2205720"/>
            <a:ext cx="3600000" cy="4346280"/>
          </a:xfrm>
          <a:prstGeom prst="rect">
            <a:avLst/>
          </a:prstGeom>
          <a:noFill/>
          <a:ln>
            <a:noFill/>
          </a:ln>
        </p:spPr>
        <p:txBody>
          <a:bodyPr lIns="90000" tIns="45000" rIns="90000" bIns="45000"/>
          <a:lstStyle/>
          <a:p>
            <a:r>
              <a:rPr lang="en-NZ" sz="1000" b="1" strike="noStrike" spc="-1">
                <a:solidFill>
                  <a:srgbClr val="000000"/>
                </a:solidFill>
                <a:uFill>
                  <a:solidFill>
                    <a:srgbClr val="FFFFFF"/>
                  </a:solidFill>
                </a:uFill>
                <a:latin typeface="Courier 10 Pitch"/>
              </a:rPr>
              <a:t>ANSWER: </a:t>
            </a:r>
            <a:endParaRPr lang="en-NZ" sz="1000" b="0" strike="noStrike" spc="-1">
              <a:solidFill>
                <a:srgbClr val="000000"/>
              </a:solidFill>
              <a:uFill>
                <a:solidFill>
                  <a:srgbClr val="FFFFFF"/>
                </a:solidFill>
              </a:uFill>
              <a:latin typeface="Courier 10 Pitch"/>
            </a:endParaRPr>
          </a:p>
          <a:p>
            <a:endParaRPr lang="en-NZ" sz="1000" b="0" strike="noStrike" spc="-1">
              <a:solidFill>
                <a:srgbClr val="000000"/>
              </a:solidFill>
              <a:uFill>
                <a:solidFill>
                  <a:srgbClr val="FFFFFF"/>
                </a:solidFill>
              </a:uFill>
              <a:latin typeface="Courier 10 Pitch"/>
            </a:endParaRPr>
          </a:p>
          <a:p>
            <a:r>
              <a:rPr lang="en-NZ" sz="1000" b="0" strike="noStrike" spc="-1">
                <a:solidFill>
                  <a:srgbClr val="000000"/>
                </a:solidFill>
                <a:uFill>
                  <a:solidFill>
                    <a:srgbClr val="FFFFFF"/>
                  </a:solidFill>
                </a:uFill>
                <a:latin typeface="Courier 10 Pitch"/>
              </a:rPr>
              <a:t>; &lt;&lt;&gt;&gt; DiG 9.7.3 &lt;&lt;&gt;&gt; ANY isc.org @x.x.x.x</a:t>
            </a:r>
          </a:p>
          <a:p>
            <a:r>
              <a:rPr lang="en-NZ" sz="1000" b="0" strike="noStrike" spc="-1">
                <a:solidFill>
                  <a:srgbClr val="000000"/>
                </a:solidFill>
                <a:uFill>
                  <a:solidFill>
                    <a:srgbClr val="FFFFFF"/>
                  </a:solidFill>
                </a:uFill>
                <a:latin typeface="Courier 10 Pitch"/>
              </a:rPr>
              <a:t>;; global options: +cmd</a:t>
            </a:r>
          </a:p>
          <a:p>
            <a:r>
              <a:rPr lang="en-NZ" sz="1000" b="0" strike="noStrike" spc="-1">
                <a:solidFill>
                  <a:srgbClr val="000000"/>
                </a:solidFill>
                <a:uFill>
                  <a:solidFill>
                    <a:srgbClr val="FFFFFF"/>
                  </a:solidFill>
                </a:uFill>
                <a:latin typeface="Courier 10 Pitch"/>
              </a:rPr>
              <a:t>;; Got answer:</a:t>
            </a:r>
          </a:p>
          <a:p>
            <a:r>
              <a:rPr lang="en-NZ" sz="1000" b="0" strike="noStrike" spc="-1">
                <a:solidFill>
                  <a:srgbClr val="000000"/>
                </a:solidFill>
                <a:uFill>
                  <a:solidFill>
                    <a:srgbClr val="FFFFFF"/>
                  </a:solidFill>
                </a:uFill>
                <a:latin typeface="Courier 10 Pitch"/>
              </a:rPr>
              <a:t>;; -&gt;&gt;HEADER&lt;&lt;- opcode: QUERY, status: NOERROR, id: 5147</a:t>
            </a:r>
          </a:p>
          <a:p>
            <a:r>
              <a:rPr lang="en-NZ" sz="1000" b="0" strike="noStrike" spc="-1">
                <a:solidFill>
                  <a:srgbClr val="000000"/>
                </a:solidFill>
                <a:uFill>
                  <a:solidFill>
                    <a:srgbClr val="FFFFFF"/>
                  </a:solidFill>
                </a:uFill>
                <a:latin typeface="Courier 10 Pitch"/>
              </a:rPr>
              <a:t>;; flags: qr rd ra; QUERY: 1, ANSWER: 27, AUTHORITY: 4, ADDITIONAL: 5</a:t>
            </a:r>
          </a:p>
          <a:p>
            <a:endParaRPr lang="en-NZ" sz="1000" b="0" strike="noStrike" spc="-1">
              <a:solidFill>
                <a:srgbClr val="000000"/>
              </a:solidFill>
              <a:uFill>
                <a:solidFill>
                  <a:srgbClr val="FFFFFF"/>
                </a:solidFill>
              </a:uFill>
              <a:latin typeface="Courier 10 Pitch"/>
            </a:endParaRPr>
          </a:p>
          <a:p>
            <a:r>
              <a:rPr lang="en-NZ" sz="1000" b="0" strike="noStrike" spc="-1">
                <a:solidFill>
                  <a:srgbClr val="000000"/>
                </a:solidFill>
                <a:uFill>
                  <a:solidFill>
                    <a:srgbClr val="FFFFFF"/>
                  </a:solidFill>
                </a:uFill>
                <a:latin typeface="Courier 10 Pitch"/>
              </a:rPr>
              <a:t>;; QUESTION SECTION:</a:t>
            </a:r>
          </a:p>
          <a:p>
            <a:r>
              <a:rPr lang="en-NZ" sz="1000" b="0" strike="noStrike" spc="-1">
                <a:solidFill>
                  <a:srgbClr val="000000"/>
                </a:solidFill>
                <a:uFill>
                  <a:solidFill>
                    <a:srgbClr val="FFFFFF"/>
                  </a:solidFill>
                </a:uFill>
                <a:latin typeface="Courier 10 Pitch"/>
              </a:rPr>
              <a:t>;isc.org.                        IN        ANY</a:t>
            </a:r>
          </a:p>
          <a:p>
            <a:endParaRPr lang="en-NZ" sz="1000" b="0" strike="noStrike" spc="-1">
              <a:solidFill>
                <a:srgbClr val="000000"/>
              </a:solidFill>
              <a:uFill>
                <a:solidFill>
                  <a:srgbClr val="FFFFFF"/>
                </a:solidFill>
              </a:uFill>
              <a:latin typeface="Courier 10 Pitch"/>
            </a:endParaRPr>
          </a:p>
          <a:p>
            <a:r>
              <a:rPr lang="en-NZ" sz="1000" b="0" strike="noStrike" spc="-1">
                <a:solidFill>
                  <a:srgbClr val="000000"/>
                </a:solidFill>
                <a:uFill>
                  <a:solidFill>
                    <a:srgbClr val="FFFFFF"/>
                  </a:solidFill>
                </a:uFill>
                <a:latin typeface="Courier 10 Pitch"/>
              </a:rPr>
              <a:t>;; ANSWER SECTION:</a:t>
            </a:r>
          </a:p>
          <a:p>
            <a:r>
              <a:rPr lang="en-NZ" sz="1000" b="0" strike="noStrike" spc="-1">
                <a:solidFill>
                  <a:srgbClr val="000000"/>
                </a:solidFill>
                <a:uFill>
                  <a:solidFill>
                    <a:srgbClr val="FFFFFF"/>
                  </a:solidFill>
                </a:uFill>
                <a:latin typeface="Courier 10 Pitch"/>
              </a:rPr>
              <a:t>isc.org.                4084       IN        SOA          ns-int.isc.org. hostmaster.isc.org. 2012102700 7200 3600 24796800 3600</a:t>
            </a:r>
          </a:p>
          <a:p>
            <a:endParaRPr lang="en-NZ" sz="1000" b="0" strike="noStrike" spc="-1">
              <a:solidFill>
                <a:srgbClr val="000000"/>
              </a:solidFill>
              <a:uFill>
                <a:solidFill>
                  <a:srgbClr val="FFFFFF"/>
                </a:solidFill>
              </a:uFill>
              <a:latin typeface="Courier 10 Pitch"/>
            </a:endParaRPr>
          </a:p>
          <a:p>
            <a:r>
              <a:rPr lang="en-NZ" sz="1000" b="0" strike="noStrike" spc="-1">
                <a:solidFill>
                  <a:srgbClr val="000000"/>
                </a:solidFill>
                <a:uFill>
                  <a:solidFill>
                    <a:srgbClr val="FFFFFF"/>
                  </a:solidFill>
                </a:uFill>
                <a:latin typeface="Courier 10 Pitch"/>
              </a:rPr>
              <a:t>&lt;SNIP ...&gt;</a:t>
            </a:r>
          </a:p>
          <a:p>
            <a:endParaRPr lang="en-NZ" sz="1000" b="0" strike="noStrike" spc="-1">
              <a:solidFill>
                <a:srgbClr val="000000"/>
              </a:solidFill>
              <a:uFill>
                <a:solidFill>
                  <a:srgbClr val="FFFFFF"/>
                </a:solidFill>
              </a:uFill>
              <a:latin typeface="Courier 10 Pitch"/>
            </a:endParaRPr>
          </a:p>
          <a:p>
            <a:r>
              <a:rPr lang="en-NZ" sz="1000" b="0" strike="noStrike" spc="-1">
                <a:solidFill>
                  <a:srgbClr val="000000"/>
                </a:solidFill>
                <a:uFill>
                  <a:solidFill>
                    <a:srgbClr val="FFFFFF"/>
                  </a:solidFill>
                </a:uFill>
                <a:latin typeface="Courier 10 Pitch"/>
              </a:rPr>
              <a:t>;; Query time: 176 msec</a:t>
            </a:r>
          </a:p>
          <a:p>
            <a:r>
              <a:rPr lang="en-NZ" sz="1000" b="0" strike="noStrike" spc="-1">
                <a:solidFill>
                  <a:srgbClr val="000000"/>
                </a:solidFill>
                <a:uFill>
                  <a:solidFill>
                    <a:srgbClr val="FFFFFF"/>
                  </a:solidFill>
                </a:uFill>
                <a:latin typeface="Courier 10 Pitch"/>
              </a:rPr>
              <a:t>;;SERVER: x.x.x.x#53(x.x.x.x)</a:t>
            </a:r>
          </a:p>
          <a:p>
            <a:r>
              <a:rPr lang="en-NZ" sz="1000" b="0" strike="noStrike" spc="-1">
                <a:solidFill>
                  <a:srgbClr val="000000"/>
                </a:solidFill>
                <a:uFill>
                  <a:solidFill>
                    <a:srgbClr val="FFFFFF"/>
                  </a:solidFill>
                </a:uFill>
                <a:latin typeface="Courier 10 Pitch"/>
              </a:rPr>
              <a:t>;; WHEN: Tue Oct 30 01:14:32 2012</a:t>
            </a:r>
          </a:p>
          <a:p>
            <a:r>
              <a:rPr lang="en-NZ" sz="1000" b="0" strike="noStrike" spc="-1">
                <a:solidFill>
                  <a:srgbClr val="000000"/>
                </a:solidFill>
                <a:uFill>
                  <a:solidFill>
                    <a:srgbClr val="FFFFFF"/>
                  </a:solidFill>
                </a:uFill>
                <a:latin typeface="Courier 10 Pitch"/>
              </a:rPr>
              <a:t>;; MSG SIZE  rcvd: 3223</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294967295"/>
          </p:nvPr>
        </p:nvSpPr>
        <p:spPr>
          <a:xfrm>
            <a:off x="7425344" y="6459786"/>
            <a:ext cx="984019" cy="365125"/>
          </a:xfrm>
          <a:prstGeom prst="rect">
            <a:avLst/>
          </a:prstGeom>
        </p:spPr>
        <p:txBody>
          <a:bodyPr/>
          <a:lstStyle/>
          <a:p>
            <a:fld id="{7F937D58-9022-416A-BC50-57D05CCAFF70}" type="slidenum">
              <a:rPr lang="zh-TW" altLang="en-US" smtClean="0"/>
              <a:t>22</a:t>
            </a:fld>
            <a:endParaRPr lang="zh-TW" altLang="en-US"/>
          </a:p>
        </p:txBody>
      </p:sp>
      <p:sp>
        <p:nvSpPr>
          <p:cNvPr id="6" name="TextShape 1"/>
          <p:cNvSpPr txBox="1"/>
          <p:nvPr/>
        </p:nvSpPr>
        <p:spPr>
          <a:xfrm>
            <a:off x="0" y="263880"/>
            <a:ext cx="9144000" cy="1237320"/>
          </a:xfrm>
          <a:prstGeom prst="rect">
            <a:avLst/>
          </a:prstGeom>
          <a:noFill/>
          <a:ln>
            <a:noFill/>
          </a:ln>
        </p:spPr>
        <p:txBody>
          <a:bodyPr tIns="91440" bIns="91440"/>
          <a:lstStyle/>
          <a:p>
            <a:pPr algn="ctr">
              <a:lnSpc>
                <a:spcPct val="100000"/>
              </a:lnSpc>
            </a:pPr>
            <a:r>
              <a:rPr lang="en-NZ" sz="4400" b="0" strike="noStrike" spc="-1" dirty="0" smtClean="0">
                <a:solidFill>
                  <a:srgbClr val="FFB91D"/>
                </a:solidFill>
                <a:uFill>
                  <a:solidFill>
                    <a:srgbClr val="FFFFFF"/>
                  </a:solidFill>
                </a:uFill>
                <a:latin typeface="Arial"/>
              </a:rPr>
              <a:t>“</a:t>
            </a:r>
            <a:r>
              <a:rPr lang="en-NZ" sz="4400" b="0" strike="noStrike" spc="-1" dirty="0" err="1" smtClean="0">
                <a:solidFill>
                  <a:srgbClr val="FFB91D"/>
                </a:solidFill>
                <a:uFill>
                  <a:solidFill>
                    <a:srgbClr val="FFFFFF"/>
                  </a:solidFill>
                </a:uFill>
                <a:latin typeface="Arial"/>
              </a:rPr>
              <a:t>Spamhaus</a:t>
            </a:r>
            <a:r>
              <a:rPr lang="en-NZ" sz="4400" b="0" strike="noStrike" spc="-1" dirty="0" smtClean="0">
                <a:solidFill>
                  <a:srgbClr val="FFB91D"/>
                </a:solidFill>
                <a:uFill>
                  <a:solidFill>
                    <a:srgbClr val="FFFFFF"/>
                  </a:solidFill>
                </a:uFill>
                <a:latin typeface="Arial"/>
              </a:rPr>
              <a:t>” Attack</a:t>
            </a:r>
            <a:endParaRPr lang="en-NZ" sz="1400" b="0" strike="noStrike" spc="-1" dirty="0">
              <a:solidFill>
                <a:srgbClr val="000000"/>
              </a:solidFill>
              <a:uFill>
                <a:solidFill>
                  <a:srgbClr val="FFFFFF"/>
                </a:solidFill>
              </a:uFill>
              <a:latin typeface="Arial"/>
            </a:endParaRPr>
          </a:p>
        </p:txBody>
      </p:sp>
      <p:pic>
        <p:nvPicPr>
          <p:cNvPr id="8" name="Picture 7"/>
          <p:cNvPicPr>
            <a:picLocks noChangeAspect="1"/>
          </p:cNvPicPr>
          <p:nvPr/>
        </p:nvPicPr>
        <p:blipFill>
          <a:blip r:embed="rId3"/>
          <a:stretch>
            <a:fillRect/>
          </a:stretch>
        </p:blipFill>
        <p:spPr>
          <a:xfrm>
            <a:off x="326323" y="1306099"/>
            <a:ext cx="8440283" cy="2684010"/>
          </a:xfrm>
          <a:prstGeom prst="rect">
            <a:avLst/>
          </a:prstGeom>
        </p:spPr>
      </p:pic>
    </p:spTree>
    <p:extLst>
      <p:ext uri="{BB962C8B-B14F-4D97-AF65-F5344CB8AC3E}">
        <p14:creationId xmlns:p14="http://schemas.microsoft.com/office/powerpoint/2010/main" val="2469535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extShape 1"/>
          <p:cNvSpPr txBox="1"/>
          <p:nvPr/>
        </p:nvSpPr>
        <p:spPr>
          <a:xfrm>
            <a:off x="72000" y="263880"/>
            <a:ext cx="9000000" cy="1237320"/>
          </a:xfrm>
          <a:prstGeom prst="rect">
            <a:avLst/>
          </a:prstGeom>
          <a:noFill/>
          <a:ln>
            <a:noFill/>
          </a:ln>
        </p:spPr>
        <p:txBody>
          <a:bodyPr tIns="91440" bIns="91440"/>
          <a:lstStyle/>
          <a:p>
            <a:pPr algn="ctr">
              <a:lnSpc>
                <a:spcPct val="100000"/>
              </a:lnSpc>
            </a:pPr>
            <a:r>
              <a:rPr lang="en-NZ" sz="4400" b="0" strike="noStrike" spc="-1">
                <a:solidFill>
                  <a:srgbClr val="FFB91D"/>
                </a:solidFill>
                <a:uFill>
                  <a:solidFill>
                    <a:srgbClr val="FFFFFF"/>
                  </a:solidFill>
                </a:uFill>
                <a:latin typeface="Arial"/>
              </a:rPr>
              <a:t>Requirements for an Effective Service Amplification Attack</a:t>
            </a:r>
            <a:endParaRPr lang="en-NZ" sz="1400" b="0" strike="noStrike" spc="-1">
              <a:solidFill>
                <a:srgbClr val="000000"/>
              </a:solidFill>
              <a:uFill>
                <a:solidFill>
                  <a:srgbClr val="FFFFFF"/>
                </a:solidFill>
              </a:uFill>
              <a:latin typeface="Arial"/>
            </a:endParaRPr>
          </a:p>
        </p:txBody>
      </p:sp>
      <p:sp>
        <p:nvSpPr>
          <p:cNvPr id="387" name="TextShape 2"/>
          <p:cNvSpPr txBox="1"/>
          <p:nvPr/>
        </p:nvSpPr>
        <p:spPr>
          <a:xfrm>
            <a:off x="451080" y="2088000"/>
            <a:ext cx="7900920" cy="4247280"/>
          </a:xfrm>
          <a:prstGeom prst="rect">
            <a:avLst/>
          </a:prstGeom>
          <a:noFill/>
          <a:ln>
            <a:noFill/>
          </a:ln>
        </p:spPr>
        <p:txBody>
          <a:bodyPr tIns="91440" bIns="91440"/>
          <a:lstStyle/>
          <a:p>
            <a:pPr marL="203040">
              <a:lnSpc>
                <a:spcPct val="120000"/>
              </a:lnSpc>
            </a:pPr>
            <a:r>
              <a:rPr lang="en-NZ" sz="2200" b="0" strike="noStrike" spc="-1">
                <a:solidFill>
                  <a:srgbClr val="000000"/>
                </a:solidFill>
                <a:uFill>
                  <a:solidFill>
                    <a:srgbClr val="FFFFFF"/>
                  </a:solidFill>
                </a:uFill>
                <a:latin typeface="Arial"/>
                <a:ea typeface="ＭＳ Ｐゴシック"/>
              </a:rPr>
              <a:t>Transport layer protocol must not require handshake.</a:t>
            </a:r>
            <a:endParaRPr lang="en-NZ" sz="1400" b="0" strike="noStrike" spc="-1">
              <a:solidFill>
                <a:srgbClr val="000000"/>
              </a:solidFill>
              <a:uFill>
                <a:solidFill>
                  <a:srgbClr val="FFFFFF"/>
                </a:solidFill>
              </a:uFill>
              <a:latin typeface="Arial"/>
            </a:endParaRPr>
          </a:p>
          <a:p>
            <a:pPr marL="203040">
              <a:lnSpc>
                <a:spcPct val="120000"/>
              </a:lnSpc>
            </a:pPr>
            <a:r>
              <a:rPr lang="en-NZ" sz="2200" b="0" strike="noStrike" spc="-1">
                <a:solidFill>
                  <a:srgbClr val="000000"/>
                </a:solidFill>
                <a:uFill>
                  <a:solidFill>
                    <a:srgbClr val="FFFFFF"/>
                  </a:solidFill>
                </a:uFill>
                <a:latin typeface="Arial"/>
                <a:ea typeface="ＭＳ Ｐゴシック"/>
              </a:rPr>
              <a:t>Size of response &gt;&gt; size of request.</a:t>
            </a:r>
            <a:endParaRPr lang="en-NZ" sz="1400" b="0" strike="noStrike" spc="-1">
              <a:solidFill>
                <a:srgbClr val="000000"/>
              </a:solidFill>
              <a:uFill>
                <a:solidFill>
                  <a:srgbClr val="FFFFFF"/>
                </a:solidFill>
              </a:uFill>
              <a:latin typeface="Arial"/>
            </a:endParaRPr>
          </a:p>
          <a:p>
            <a:pPr marL="203040">
              <a:lnSpc>
                <a:spcPct val="120000"/>
              </a:lnSpc>
            </a:pPr>
            <a:r>
              <a:rPr lang="en-NZ" sz="2200" b="0" strike="noStrike" spc="-1">
                <a:solidFill>
                  <a:srgbClr val="000000"/>
                </a:solidFill>
                <a:uFill>
                  <a:solidFill>
                    <a:srgbClr val="FFFFFF"/>
                  </a:solidFill>
                </a:uFill>
                <a:latin typeface="Arial"/>
                <a:ea typeface="ＭＳ Ｐゴシック"/>
              </a:rPr>
              <a:t>Services must be configured to respond to attacker (or just be accessible to anyone!).</a:t>
            </a:r>
            <a:endParaRPr lang="en-NZ" sz="1400" b="0" strike="noStrike" spc="-1">
              <a:solidFill>
                <a:srgbClr val="000000"/>
              </a:solidFill>
              <a:uFill>
                <a:solidFill>
                  <a:srgbClr val="FFFFFF"/>
                </a:solidFill>
              </a:uFill>
              <a:latin typeface="Arial"/>
            </a:endParaRPr>
          </a:p>
          <a:p>
            <a:pPr marL="203040">
              <a:lnSpc>
                <a:spcPct val="120000"/>
              </a:lnSpc>
            </a:pPr>
            <a:r>
              <a:rPr lang="en-NZ" sz="2200" b="0" strike="noStrike" spc="-1">
                <a:solidFill>
                  <a:srgbClr val="000000"/>
                </a:solidFill>
                <a:uFill>
                  <a:solidFill>
                    <a:srgbClr val="FFFFFF"/>
                  </a:solidFill>
                </a:uFill>
                <a:latin typeface="Arial"/>
                <a:ea typeface="ＭＳ Ｐゴシック"/>
              </a:rPr>
              <a:t>Servers should have high capacity links to Internet.</a:t>
            </a:r>
            <a:endParaRPr lang="en-NZ" sz="1400" b="0" strike="noStrike" spc="-1">
              <a:solidFill>
                <a:srgbClr val="000000"/>
              </a:solidFill>
              <a:uFill>
                <a:solidFill>
                  <a:srgbClr val="FFFFFF"/>
                </a:solidFill>
              </a:uFill>
              <a:latin typeface="Arial"/>
            </a:endParaRPr>
          </a:p>
          <a:p>
            <a:pPr marL="203040">
              <a:lnSpc>
                <a:spcPct val="120000"/>
              </a:lnSpc>
            </a:pPr>
            <a:endParaRPr lang="en-NZ"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extShape 1"/>
          <p:cNvSpPr txBox="1"/>
          <p:nvPr/>
        </p:nvSpPr>
        <p:spPr>
          <a:xfrm>
            <a:off x="457200" y="274680"/>
            <a:ext cx="8229240" cy="1109160"/>
          </a:xfrm>
          <a:prstGeom prst="rect">
            <a:avLst/>
          </a:prstGeom>
          <a:noFill/>
          <a:ln>
            <a:noFill/>
          </a:ln>
        </p:spPr>
        <p:txBody>
          <a:bodyPr tIns="91440" bIns="91440"/>
          <a:lstStyle/>
          <a:p>
            <a:pPr algn="ctr">
              <a:lnSpc>
                <a:spcPct val="100000"/>
              </a:lnSpc>
            </a:pPr>
            <a:r>
              <a:rPr lang="en-NZ" sz="4400" b="0" strike="noStrike" spc="-1" dirty="0" smtClean="0">
                <a:solidFill>
                  <a:srgbClr val="FFB91D"/>
                </a:solidFill>
                <a:uFill>
                  <a:solidFill>
                    <a:srgbClr val="FFFFFF"/>
                  </a:solidFill>
                </a:uFill>
                <a:latin typeface="Arial"/>
                <a:ea typeface="ＭＳ Ｐゴシック"/>
              </a:rPr>
              <a:t>#1 </a:t>
            </a:r>
            <a:r>
              <a:rPr lang="en-NZ" sz="4400" b="0" strike="noStrike" spc="-1" dirty="0" err="1" smtClean="0">
                <a:solidFill>
                  <a:srgbClr val="FFB91D"/>
                </a:solidFill>
                <a:uFill>
                  <a:solidFill>
                    <a:srgbClr val="FFFFFF"/>
                  </a:solidFill>
                </a:uFill>
                <a:latin typeface="Arial"/>
                <a:ea typeface="ＭＳ Ｐゴシック"/>
              </a:rPr>
              <a:t>IoT</a:t>
            </a:r>
            <a:r>
              <a:rPr lang="en-NZ" sz="4400" b="0" strike="noStrike" spc="-1" dirty="0" smtClean="0">
                <a:solidFill>
                  <a:srgbClr val="FFB91D"/>
                </a:solidFill>
                <a:uFill>
                  <a:solidFill>
                    <a:srgbClr val="FFFFFF"/>
                  </a:solidFill>
                </a:uFill>
                <a:latin typeface="Arial"/>
                <a:ea typeface="ＭＳ Ｐゴシック"/>
              </a:rPr>
              <a:t> as a new platform</a:t>
            </a:r>
            <a:endParaRPr lang="en-NZ" sz="1400" b="0" strike="noStrike" spc="-1" dirty="0">
              <a:solidFill>
                <a:srgbClr val="000000"/>
              </a:solidFill>
              <a:uFill>
                <a:solidFill>
                  <a:srgbClr val="FFFFFF"/>
                </a:solidFill>
              </a:uFill>
              <a:latin typeface="Arial"/>
            </a:endParaRPr>
          </a:p>
        </p:txBody>
      </p:sp>
      <p:sp>
        <p:nvSpPr>
          <p:cNvPr id="419" name="TextShape 2"/>
          <p:cNvSpPr txBox="1"/>
          <p:nvPr/>
        </p:nvSpPr>
        <p:spPr>
          <a:xfrm>
            <a:off x="241200" y="1181520"/>
            <a:ext cx="5158800" cy="4430880"/>
          </a:xfrm>
          <a:prstGeom prst="rect">
            <a:avLst/>
          </a:prstGeom>
          <a:noFill/>
          <a:ln>
            <a:noFill/>
          </a:ln>
        </p:spPr>
        <p:txBody>
          <a:bodyPr tIns="91440" bIns="91440"/>
          <a:lstStyle/>
          <a:p>
            <a:pPr marL="203040">
              <a:lnSpc>
                <a:spcPct val="110000"/>
              </a:lnSpc>
            </a:pPr>
            <a:r>
              <a:rPr lang="en-NZ" sz="1600" b="0" strike="noStrike" spc="-1" dirty="0">
                <a:solidFill>
                  <a:srgbClr val="000000"/>
                </a:solidFill>
                <a:uFill>
                  <a:solidFill>
                    <a:srgbClr val="FFFFFF"/>
                  </a:solidFill>
                </a:uFill>
                <a:latin typeface="Arial"/>
                <a:ea typeface="ＭＳ Ｐゴシック"/>
              </a:rPr>
              <a:t>245 million cameras worldwide (2014).</a:t>
            </a:r>
            <a:endParaRPr lang="en-NZ" sz="1600" b="0" strike="noStrike" spc="-1" dirty="0">
              <a:solidFill>
                <a:srgbClr val="000000"/>
              </a:solidFill>
              <a:uFill>
                <a:solidFill>
                  <a:srgbClr val="FFFFFF"/>
                </a:solidFill>
              </a:uFill>
              <a:latin typeface="Arial"/>
            </a:endParaRPr>
          </a:p>
          <a:p>
            <a:pPr marL="203040">
              <a:lnSpc>
                <a:spcPct val="110000"/>
              </a:lnSpc>
            </a:pPr>
            <a:r>
              <a:rPr lang="en-NZ" sz="1600" b="0" strike="noStrike" spc="-1" dirty="0">
                <a:solidFill>
                  <a:srgbClr val="000000"/>
                </a:solidFill>
                <a:uFill>
                  <a:solidFill>
                    <a:srgbClr val="FFFFFF"/>
                  </a:solidFill>
                </a:uFill>
                <a:latin typeface="Arial"/>
                <a:ea typeface="ＭＳ Ｐゴシック"/>
              </a:rPr>
              <a:t>Accessible over the Internet, password protected.</a:t>
            </a:r>
            <a:endParaRPr lang="en-NZ" sz="1600" b="0" strike="noStrike" spc="-1" dirty="0">
              <a:solidFill>
                <a:srgbClr val="000000"/>
              </a:solidFill>
              <a:uFill>
                <a:solidFill>
                  <a:srgbClr val="FFFFFF"/>
                </a:solidFill>
              </a:uFill>
              <a:latin typeface="Arial"/>
            </a:endParaRPr>
          </a:p>
          <a:p>
            <a:pPr marL="203040">
              <a:lnSpc>
                <a:spcPct val="110000"/>
              </a:lnSpc>
            </a:pPr>
            <a:r>
              <a:rPr lang="en-NZ" sz="1600" b="0" strike="noStrike" spc="-1" dirty="0">
                <a:solidFill>
                  <a:srgbClr val="000000"/>
                </a:solidFill>
                <a:uFill>
                  <a:solidFill>
                    <a:srgbClr val="FFFFFF"/>
                  </a:solidFill>
                </a:uFill>
                <a:latin typeface="Arial"/>
                <a:ea typeface="ＭＳ Ｐゴシック"/>
              </a:rPr>
              <a:t>Many of them still have the default or a weak password.</a:t>
            </a:r>
            <a:endParaRPr lang="en-NZ" sz="1600" b="0" strike="noStrike" spc="-1" dirty="0">
              <a:solidFill>
                <a:srgbClr val="000000"/>
              </a:solidFill>
              <a:uFill>
                <a:solidFill>
                  <a:srgbClr val="FFFFFF"/>
                </a:solidFill>
              </a:uFill>
              <a:latin typeface="Arial"/>
            </a:endParaRPr>
          </a:p>
          <a:p>
            <a:pPr marL="203040">
              <a:lnSpc>
                <a:spcPct val="110000"/>
              </a:lnSpc>
            </a:pPr>
            <a:r>
              <a:rPr lang="en-NZ" sz="1600" b="0" strike="noStrike" spc="-1" dirty="0">
                <a:solidFill>
                  <a:srgbClr val="000000"/>
                </a:solidFill>
                <a:uFill>
                  <a:solidFill>
                    <a:srgbClr val="FFFFFF"/>
                  </a:solidFill>
                </a:uFill>
                <a:latin typeface="Arial"/>
                <a:ea typeface="ＭＳ Ｐゴシック"/>
              </a:rPr>
              <a:t>Many run embedded </a:t>
            </a:r>
            <a:r>
              <a:rPr lang="en-NZ" sz="1600" b="0" strike="noStrike" spc="-1" dirty="0" err="1">
                <a:solidFill>
                  <a:srgbClr val="000000"/>
                </a:solidFill>
                <a:uFill>
                  <a:solidFill>
                    <a:srgbClr val="FFFFFF"/>
                  </a:solidFill>
                </a:uFill>
                <a:latin typeface="Arial"/>
                <a:ea typeface="ＭＳ Ｐゴシック"/>
              </a:rPr>
              <a:t>linux</a:t>
            </a:r>
            <a:r>
              <a:rPr lang="en-NZ" sz="1600" b="0" strike="noStrike" spc="-1" dirty="0">
                <a:solidFill>
                  <a:srgbClr val="000000"/>
                </a:solidFill>
                <a:uFill>
                  <a:solidFill>
                    <a:srgbClr val="FFFFFF"/>
                  </a:solidFill>
                </a:uFill>
                <a:latin typeface="Arial"/>
                <a:ea typeface="ＭＳ Ｐゴシック"/>
              </a:rPr>
              <a:t> (</a:t>
            </a:r>
            <a:r>
              <a:rPr lang="en-NZ" sz="1600" b="0" strike="noStrike" spc="-1" dirty="0" err="1">
                <a:solidFill>
                  <a:srgbClr val="000000"/>
                </a:solidFill>
                <a:uFill>
                  <a:solidFill>
                    <a:srgbClr val="FFFFFF"/>
                  </a:solidFill>
                </a:uFill>
                <a:latin typeface="Arial"/>
                <a:ea typeface="ＭＳ Ｐゴシック"/>
              </a:rPr>
              <a:t>busybox</a:t>
            </a:r>
            <a:r>
              <a:rPr lang="en-NZ" sz="1600" b="0" strike="noStrike" spc="-1" dirty="0">
                <a:solidFill>
                  <a:srgbClr val="000000"/>
                </a:solidFill>
                <a:uFill>
                  <a:solidFill>
                    <a:srgbClr val="FFFFFF"/>
                  </a:solidFill>
                </a:uFill>
                <a:latin typeface="Arial"/>
                <a:ea typeface="ＭＳ Ｐゴシック"/>
              </a:rPr>
              <a:t>).</a:t>
            </a:r>
            <a:endParaRPr lang="en-NZ" sz="1600" b="0" strike="noStrike" spc="-1" dirty="0">
              <a:solidFill>
                <a:srgbClr val="000000"/>
              </a:solidFill>
              <a:uFill>
                <a:solidFill>
                  <a:srgbClr val="FFFFFF"/>
                </a:solidFill>
              </a:uFill>
              <a:latin typeface="Arial"/>
            </a:endParaRPr>
          </a:p>
          <a:p>
            <a:pPr marL="203040">
              <a:lnSpc>
                <a:spcPct val="110000"/>
              </a:lnSpc>
            </a:pPr>
            <a:endParaRPr lang="en-NZ" sz="1600" b="0" strike="noStrike" spc="-1" dirty="0">
              <a:solidFill>
                <a:srgbClr val="000000"/>
              </a:solidFill>
              <a:uFill>
                <a:solidFill>
                  <a:srgbClr val="FFFFFF"/>
                </a:solidFill>
              </a:uFill>
              <a:latin typeface="Arial"/>
            </a:endParaRPr>
          </a:p>
          <a:p>
            <a:pPr marL="203040">
              <a:lnSpc>
                <a:spcPct val="110000"/>
              </a:lnSpc>
            </a:pPr>
            <a:r>
              <a:rPr lang="en-NZ" sz="1600" b="0" i="1" strike="noStrike" spc="-1" dirty="0" err="1">
                <a:solidFill>
                  <a:srgbClr val="000000"/>
                </a:solidFill>
                <a:uFill>
                  <a:solidFill>
                    <a:srgbClr val="FFFFFF"/>
                  </a:solidFill>
                </a:uFill>
                <a:latin typeface="Arial"/>
                <a:ea typeface="ＭＳ Ｐゴシック"/>
              </a:rPr>
              <a:t>Incula</a:t>
            </a:r>
            <a:r>
              <a:rPr lang="en-NZ" sz="1600" b="0" i="1" strike="noStrike" spc="-1" dirty="0">
                <a:solidFill>
                  <a:srgbClr val="000000"/>
                </a:solidFill>
                <a:uFill>
                  <a:solidFill>
                    <a:srgbClr val="FFFFFF"/>
                  </a:solidFill>
                </a:uFill>
                <a:latin typeface="Arial"/>
                <a:ea typeface="ＭＳ Ｐゴシック"/>
              </a:rPr>
              <a:t> blog: CCTV botnet in our own backyard (Oct 2015</a:t>
            </a:r>
            <a:r>
              <a:rPr lang="en-NZ" sz="1600" i="1" spc="-1" dirty="0">
                <a:solidFill>
                  <a:srgbClr val="000000"/>
                </a:solidFill>
                <a:uFill>
                  <a:solidFill>
                    <a:srgbClr val="FFFFFF"/>
                  </a:solidFill>
                </a:uFill>
                <a:ea typeface="ＭＳ Ｐゴシック"/>
              </a:rPr>
              <a:t>). </a:t>
            </a:r>
            <a:r>
              <a:rPr lang="en-NZ" sz="1600" i="1" spc="-1" dirty="0">
                <a:solidFill>
                  <a:srgbClr val="000000"/>
                </a:solidFill>
                <a:uFill>
                  <a:solidFill>
                    <a:srgbClr val="FFFFFF"/>
                  </a:solidFill>
                </a:uFill>
                <a:ea typeface="ＭＳ Ｐゴシック"/>
                <a:hlinkClick r:id="rId3"/>
              </a:rPr>
              <a:t>https://</a:t>
            </a:r>
            <a:r>
              <a:rPr lang="en-NZ" sz="1600" i="1" spc="-1" dirty="0" smtClean="0">
                <a:solidFill>
                  <a:srgbClr val="000000"/>
                </a:solidFill>
                <a:uFill>
                  <a:solidFill>
                    <a:srgbClr val="FFFFFF"/>
                  </a:solidFill>
                </a:uFill>
                <a:ea typeface="ＭＳ Ｐゴシック"/>
                <a:hlinkClick r:id="rId3"/>
              </a:rPr>
              <a:t>www.incapsula.com/blog/cctv-ddos-botnet-back-yard.html</a:t>
            </a:r>
            <a:r>
              <a:rPr lang="en-NZ" sz="1600" i="1" spc="-1" dirty="0" smtClean="0">
                <a:solidFill>
                  <a:srgbClr val="000000"/>
                </a:solidFill>
                <a:uFill>
                  <a:solidFill>
                    <a:srgbClr val="FFFFFF"/>
                  </a:solidFill>
                </a:uFill>
                <a:ea typeface="ＭＳ Ｐゴシック"/>
              </a:rPr>
              <a:t> </a:t>
            </a:r>
            <a:endParaRPr lang="en-NZ" sz="1600" b="0" strike="noStrike" spc="-1" dirty="0">
              <a:solidFill>
                <a:srgbClr val="000000"/>
              </a:solidFill>
              <a:uFill>
                <a:solidFill>
                  <a:srgbClr val="FFFFFF"/>
                </a:solidFill>
              </a:uFill>
              <a:latin typeface="Arial"/>
            </a:endParaRPr>
          </a:p>
          <a:p>
            <a:pPr marL="203040">
              <a:lnSpc>
                <a:spcPct val="110000"/>
              </a:lnSpc>
            </a:pPr>
            <a:r>
              <a:rPr lang="en-NZ" sz="1600" b="0" strike="noStrike" spc="-1" dirty="0">
                <a:solidFill>
                  <a:srgbClr val="000000"/>
                </a:solidFill>
                <a:uFill>
                  <a:solidFill>
                    <a:srgbClr val="FFFFFF"/>
                  </a:solidFill>
                </a:uFill>
                <a:latin typeface="Arial"/>
                <a:ea typeface="ＭＳ Ｐゴシック"/>
              </a:rPr>
              <a:t>HTTP flood attack on client (20,000 requests per second).</a:t>
            </a:r>
            <a:endParaRPr lang="en-NZ" sz="1600" b="0" strike="noStrike" spc="-1" dirty="0">
              <a:solidFill>
                <a:srgbClr val="000000"/>
              </a:solidFill>
              <a:uFill>
                <a:solidFill>
                  <a:srgbClr val="FFFFFF"/>
                </a:solidFill>
              </a:uFill>
              <a:latin typeface="Arial"/>
            </a:endParaRPr>
          </a:p>
          <a:p>
            <a:pPr marL="203040">
              <a:lnSpc>
                <a:spcPct val="110000"/>
              </a:lnSpc>
            </a:pPr>
            <a:r>
              <a:rPr lang="en-NZ" sz="1600" b="0" strike="noStrike" spc="-1" dirty="0">
                <a:solidFill>
                  <a:srgbClr val="000000"/>
                </a:solidFill>
                <a:uFill>
                  <a:solidFill>
                    <a:srgbClr val="FFFFFF"/>
                  </a:solidFill>
                </a:uFill>
                <a:latin typeface="Arial"/>
                <a:ea typeface="ＭＳ Ｐゴシック"/>
              </a:rPr>
              <a:t>Traffic from 900 CCTV cameras distributed across the world.</a:t>
            </a:r>
            <a:endParaRPr lang="en-NZ" sz="1600" b="0" strike="noStrike" spc="-1" dirty="0">
              <a:solidFill>
                <a:srgbClr val="000000"/>
              </a:solidFill>
              <a:uFill>
                <a:solidFill>
                  <a:srgbClr val="FFFFFF"/>
                </a:solidFill>
              </a:uFill>
              <a:latin typeface="Arial"/>
            </a:endParaRPr>
          </a:p>
          <a:p>
            <a:pPr marL="203040">
              <a:lnSpc>
                <a:spcPct val="110000"/>
              </a:lnSpc>
            </a:pPr>
            <a:r>
              <a:rPr lang="en-NZ" sz="1600" b="0" strike="noStrike" spc="-1" dirty="0">
                <a:solidFill>
                  <a:srgbClr val="000000"/>
                </a:solidFill>
                <a:uFill>
                  <a:solidFill>
                    <a:srgbClr val="FFFFFF"/>
                  </a:solidFill>
                </a:uFill>
                <a:latin typeface="Arial"/>
                <a:ea typeface="ＭＳ Ｐゴシック"/>
              </a:rPr>
              <a:t>Cameras had been accessed and worm installed.</a:t>
            </a:r>
            <a:endParaRPr lang="en-NZ" sz="1600" b="0" strike="noStrike" spc="-1" dirty="0">
              <a:solidFill>
                <a:srgbClr val="000000"/>
              </a:solidFill>
              <a:uFill>
                <a:solidFill>
                  <a:srgbClr val="FFFFFF"/>
                </a:solidFill>
              </a:uFill>
              <a:latin typeface="Arial"/>
            </a:endParaRPr>
          </a:p>
          <a:p>
            <a:pPr marL="203040">
              <a:lnSpc>
                <a:spcPct val="110000"/>
              </a:lnSpc>
            </a:pPr>
            <a:r>
              <a:rPr lang="en-NZ" sz="1600" b="0" strike="noStrike" spc="-1" dirty="0">
                <a:solidFill>
                  <a:srgbClr val="000000"/>
                </a:solidFill>
                <a:uFill>
                  <a:solidFill>
                    <a:srgbClr val="FFFFFF"/>
                  </a:solidFill>
                </a:uFill>
                <a:latin typeface="Arial"/>
                <a:ea typeface="ＭＳ Ｐゴシック"/>
              </a:rPr>
              <a:t>Worm scans for telnet/</a:t>
            </a:r>
            <a:r>
              <a:rPr lang="en-NZ" sz="1600" b="0" strike="noStrike" spc="-1" dirty="0" err="1">
                <a:solidFill>
                  <a:srgbClr val="000000"/>
                </a:solidFill>
                <a:uFill>
                  <a:solidFill>
                    <a:srgbClr val="FFFFFF"/>
                  </a:solidFill>
                </a:uFill>
                <a:latin typeface="Arial"/>
                <a:ea typeface="ＭＳ Ｐゴシック"/>
              </a:rPr>
              <a:t>ssh</a:t>
            </a:r>
            <a:r>
              <a:rPr lang="en-NZ" sz="1600" b="0" strike="noStrike" spc="-1" dirty="0">
                <a:solidFill>
                  <a:srgbClr val="000000"/>
                </a:solidFill>
                <a:uFill>
                  <a:solidFill>
                    <a:srgbClr val="FFFFFF"/>
                  </a:solidFill>
                </a:uFill>
                <a:latin typeface="Arial"/>
                <a:ea typeface="ＭＳ Ｐゴシック"/>
              </a:rPr>
              <a:t> services, brute force attack.</a:t>
            </a:r>
            <a:endParaRPr lang="en-NZ" sz="1600" b="0" strike="noStrike" spc="-1" dirty="0">
              <a:solidFill>
                <a:srgbClr val="000000"/>
              </a:solidFill>
              <a:uFill>
                <a:solidFill>
                  <a:srgbClr val="FFFFFF"/>
                </a:solidFill>
              </a:uFill>
              <a:latin typeface="Arial"/>
            </a:endParaRPr>
          </a:p>
          <a:p>
            <a:pPr marL="203040">
              <a:lnSpc>
                <a:spcPct val="110000"/>
              </a:lnSpc>
            </a:pPr>
            <a:r>
              <a:rPr lang="en-NZ" sz="1600" b="0" strike="noStrike" spc="-1" dirty="0">
                <a:solidFill>
                  <a:srgbClr val="000000"/>
                </a:solidFill>
                <a:uFill>
                  <a:solidFill>
                    <a:srgbClr val="FFFFFF"/>
                  </a:solidFill>
                </a:uFill>
                <a:latin typeface="Arial"/>
                <a:ea typeface="ＭＳ Ｐゴシック"/>
              </a:rPr>
              <a:t>Researchers found one camera was pointing at their office, had to manually go and clean up malware.</a:t>
            </a:r>
            <a:endParaRPr lang="en-NZ" sz="1600" b="0" strike="noStrike" spc="-1" dirty="0">
              <a:solidFill>
                <a:srgbClr val="000000"/>
              </a:solidFill>
              <a:uFill>
                <a:solidFill>
                  <a:srgbClr val="FFFFFF"/>
                </a:solidFill>
              </a:uFill>
              <a:latin typeface="Arial"/>
            </a:endParaRPr>
          </a:p>
          <a:p>
            <a:pPr marL="203040">
              <a:lnSpc>
                <a:spcPct val="110000"/>
              </a:lnSpc>
            </a:pPr>
            <a:endParaRPr lang="en-NZ" sz="1600" b="0" strike="noStrike" spc="-1" dirty="0">
              <a:solidFill>
                <a:srgbClr val="000000"/>
              </a:solidFill>
              <a:uFill>
                <a:solidFill>
                  <a:srgbClr val="FFFFFF"/>
                </a:solidFill>
              </a:uFill>
              <a:latin typeface="Arial"/>
            </a:endParaRPr>
          </a:p>
          <a:p>
            <a:pPr marL="203040">
              <a:lnSpc>
                <a:spcPct val="110000"/>
              </a:lnSpc>
            </a:pPr>
            <a:endParaRPr lang="en-NZ" sz="1600" b="0" strike="noStrike" spc="-1" dirty="0">
              <a:solidFill>
                <a:srgbClr val="000000"/>
              </a:solidFill>
              <a:uFill>
                <a:solidFill>
                  <a:srgbClr val="FFFFFF"/>
                </a:solidFill>
              </a:uFill>
              <a:latin typeface="Arial"/>
            </a:endParaRPr>
          </a:p>
        </p:txBody>
      </p:sp>
      <p:pic>
        <p:nvPicPr>
          <p:cNvPr id="420" name="Picture 419"/>
          <p:cNvPicPr/>
          <p:nvPr/>
        </p:nvPicPr>
        <p:blipFill>
          <a:blip r:embed="rId4"/>
          <a:stretch/>
        </p:blipFill>
        <p:spPr>
          <a:xfrm>
            <a:off x="5364000" y="1289520"/>
            <a:ext cx="3627720" cy="2056320"/>
          </a:xfrm>
          <a:prstGeom prst="rect">
            <a:avLst/>
          </a:prstGeom>
          <a:ln>
            <a:noFill/>
          </a:ln>
        </p:spPr>
      </p:pic>
      <p:pic>
        <p:nvPicPr>
          <p:cNvPr id="421" name="Picture 420"/>
          <p:cNvPicPr/>
          <p:nvPr/>
        </p:nvPicPr>
        <p:blipFill>
          <a:blip r:embed="rId5"/>
          <a:stretch/>
        </p:blipFill>
        <p:spPr>
          <a:xfrm>
            <a:off x="5401080" y="3840120"/>
            <a:ext cx="3526920" cy="1379880"/>
          </a:xfrm>
          <a:prstGeom prst="rect">
            <a:avLst/>
          </a:prstGeom>
          <a:ln>
            <a:noFill/>
          </a:ln>
        </p:spPr>
      </p:pic>
      <p:sp>
        <p:nvSpPr>
          <p:cNvPr id="422" name="TextShape 3"/>
          <p:cNvSpPr txBox="1"/>
          <p:nvPr/>
        </p:nvSpPr>
        <p:spPr>
          <a:xfrm>
            <a:off x="5256000" y="3384000"/>
            <a:ext cx="3672000" cy="316440"/>
          </a:xfrm>
          <a:prstGeom prst="rect">
            <a:avLst/>
          </a:prstGeom>
          <a:noFill/>
          <a:ln>
            <a:noFill/>
          </a:ln>
        </p:spPr>
        <p:txBody>
          <a:bodyPr lIns="0" tIns="0" rIns="0" bIns="0"/>
          <a:lstStyle/>
          <a:p>
            <a:pPr marL="203040">
              <a:lnSpc>
                <a:spcPct val="110000"/>
              </a:lnSpc>
            </a:pPr>
            <a:r>
              <a:rPr lang="en-NZ" sz="1600" b="0" strike="noStrike" spc="-1">
                <a:solidFill>
                  <a:srgbClr val="000000"/>
                </a:solidFill>
                <a:uFill>
                  <a:solidFill>
                    <a:srgbClr val="FFFFFF"/>
                  </a:solidFill>
                </a:uFill>
                <a:latin typeface="Arial"/>
                <a:ea typeface="ＭＳ Ｐゴシック"/>
              </a:rPr>
              <a:t>Distribution of hacked CCTVs participating in attack</a:t>
            </a:r>
            <a:endParaRPr lang="en-NZ" sz="1600" b="0" strike="noStrike" spc="-1">
              <a:solidFill>
                <a:srgbClr val="000000"/>
              </a:solidFill>
              <a:uFill>
                <a:solidFill>
                  <a:srgbClr val="FFFFFF"/>
                </a:solidFill>
              </a:uFill>
              <a:latin typeface="Arial"/>
            </a:endParaRPr>
          </a:p>
        </p:txBody>
      </p:sp>
      <p:sp>
        <p:nvSpPr>
          <p:cNvPr id="423" name="TextShape 4"/>
          <p:cNvSpPr txBox="1"/>
          <p:nvPr/>
        </p:nvSpPr>
        <p:spPr>
          <a:xfrm>
            <a:off x="5328000" y="5256000"/>
            <a:ext cx="3672000" cy="316440"/>
          </a:xfrm>
          <a:prstGeom prst="rect">
            <a:avLst/>
          </a:prstGeom>
          <a:noFill/>
          <a:ln>
            <a:noFill/>
          </a:ln>
        </p:spPr>
        <p:txBody>
          <a:bodyPr lIns="0" tIns="0" rIns="0" bIns="0"/>
          <a:lstStyle/>
          <a:p>
            <a:pPr marL="203040">
              <a:lnSpc>
                <a:spcPct val="110000"/>
              </a:lnSpc>
            </a:pPr>
            <a:r>
              <a:rPr lang="en-NZ" sz="1600" b="0" strike="noStrike" spc="-1">
                <a:solidFill>
                  <a:srgbClr val="000000"/>
                </a:solidFill>
                <a:uFill>
                  <a:solidFill>
                    <a:srgbClr val="FFFFFF"/>
                  </a:solidFill>
                </a:uFill>
                <a:latin typeface="Arial"/>
                <a:ea typeface="ＭＳ Ｐゴシック"/>
              </a:rPr>
              <a:t>Multiple active sessions by different intruders on a single CCTV camera</a:t>
            </a:r>
            <a:endParaRPr lang="en-NZ" sz="16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TextShape 1"/>
          <p:cNvSpPr txBox="1"/>
          <p:nvPr/>
        </p:nvSpPr>
        <p:spPr>
          <a:xfrm>
            <a:off x="457200" y="274680"/>
            <a:ext cx="8229240" cy="1109160"/>
          </a:xfrm>
          <a:prstGeom prst="rect">
            <a:avLst/>
          </a:prstGeom>
          <a:noFill/>
          <a:ln>
            <a:noFill/>
          </a:ln>
        </p:spPr>
        <p:txBody>
          <a:bodyPr tIns="91440" bIns="91440"/>
          <a:lstStyle/>
          <a:p>
            <a:pPr algn="ctr">
              <a:lnSpc>
                <a:spcPct val="100000"/>
              </a:lnSpc>
            </a:pPr>
            <a:r>
              <a:rPr lang="en-NZ" sz="4400" b="0" strike="noStrike" spc="-1" dirty="0" err="1" smtClean="0">
                <a:solidFill>
                  <a:srgbClr val="FFB91D"/>
                </a:solidFill>
                <a:uFill>
                  <a:solidFill>
                    <a:srgbClr val="FFFFFF"/>
                  </a:solidFill>
                </a:uFill>
                <a:latin typeface="Arial"/>
                <a:ea typeface="ＭＳ Ｐゴシック"/>
              </a:rPr>
              <a:t>Weaponisation</a:t>
            </a:r>
            <a:r>
              <a:rPr lang="en-NZ" sz="4400" b="0" strike="noStrike" spc="-1" dirty="0" smtClean="0">
                <a:solidFill>
                  <a:srgbClr val="FFB91D"/>
                </a:solidFill>
                <a:uFill>
                  <a:solidFill>
                    <a:srgbClr val="FFFFFF"/>
                  </a:solidFill>
                </a:uFill>
                <a:latin typeface="Arial"/>
                <a:ea typeface="ＭＳ Ｐゴシック"/>
              </a:rPr>
              <a:t>: MIRAI</a:t>
            </a:r>
            <a:endParaRPr lang="en-NZ" sz="1400" b="0" strike="noStrike" spc="-1" dirty="0">
              <a:solidFill>
                <a:srgbClr val="000000"/>
              </a:solidFill>
              <a:uFill>
                <a:solidFill>
                  <a:srgbClr val="FFFFFF"/>
                </a:solidFill>
              </a:uFill>
              <a:latin typeface="Arial"/>
            </a:endParaRPr>
          </a:p>
        </p:txBody>
      </p:sp>
      <p:sp>
        <p:nvSpPr>
          <p:cNvPr id="417" name="TextShape 2"/>
          <p:cNvSpPr txBox="1"/>
          <p:nvPr/>
        </p:nvSpPr>
        <p:spPr>
          <a:xfrm>
            <a:off x="457200" y="1253520"/>
            <a:ext cx="8229240" cy="4430880"/>
          </a:xfrm>
          <a:prstGeom prst="rect">
            <a:avLst/>
          </a:prstGeom>
          <a:noFill/>
          <a:ln>
            <a:noFill/>
          </a:ln>
        </p:spPr>
        <p:txBody>
          <a:bodyPr tIns="91440" bIns="91440"/>
          <a:lstStyle/>
          <a:p>
            <a:pPr marL="203040">
              <a:lnSpc>
                <a:spcPct val="110000"/>
              </a:lnSpc>
            </a:pPr>
            <a:r>
              <a:rPr lang="en-NZ" sz="2400" b="0" strike="noStrike" spc="-1" dirty="0" smtClean="0">
                <a:solidFill>
                  <a:srgbClr val="000000"/>
                </a:solidFill>
                <a:uFill>
                  <a:solidFill>
                    <a:srgbClr val="FFFFFF"/>
                  </a:solidFill>
                </a:uFill>
                <a:latin typeface="Arial"/>
                <a:ea typeface="ＭＳ Ｐゴシック"/>
              </a:rPr>
              <a:t>September 2016: </a:t>
            </a:r>
            <a:r>
              <a:rPr lang="en-NZ" sz="2400" b="0" strike="noStrike" spc="-1" dirty="0" err="1" smtClean="0">
                <a:solidFill>
                  <a:srgbClr val="000000"/>
                </a:solidFill>
                <a:uFill>
                  <a:solidFill>
                    <a:srgbClr val="FFFFFF"/>
                  </a:solidFill>
                </a:uFill>
                <a:latin typeface="Arial"/>
                <a:ea typeface="ＭＳ Ｐゴシック"/>
              </a:rPr>
              <a:t>KrebsOn</a:t>
            </a:r>
            <a:r>
              <a:rPr lang="en-NZ" sz="2400" spc="-1" dirty="0" err="1" smtClean="0">
                <a:solidFill>
                  <a:srgbClr val="000000"/>
                </a:solidFill>
                <a:uFill>
                  <a:solidFill>
                    <a:srgbClr val="FFFFFF"/>
                  </a:solidFill>
                </a:uFill>
                <a:latin typeface="Arial"/>
                <a:ea typeface="ＭＳ Ｐゴシック"/>
              </a:rPr>
              <a:t>Security</a:t>
            </a:r>
            <a:r>
              <a:rPr lang="en-NZ" sz="2400" spc="-1" dirty="0" smtClean="0">
                <a:solidFill>
                  <a:srgbClr val="000000"/>
                </a:solidFill>
                <a:uFill>
                  <a:solidFill>
                    <a:srgbClr val="FFFFFF"/>
                  </a:solidFill>
                </a:uFill>
                <a:latin typeface="Arial"/>
                <a:ea typeface="ＭＳ Ｐゴシック"/>
              </a:rPr>
              <a:t> hit with 665 </a:t>
            </a:r>
            <a:r>
              <a:rPr lang="en-NZ" sz="2400" spc="-1" dirty="0" err="1" smtClean="0">
                <a:solidFill>
                  <a:srgbClr val="000000"/>
                </a:solidFill>
                <a:uFill>
                  <a:solidFill>
                    <a:srgbClr val="FFFFFF"/>
                  </a:solidFill>
                </a:uFill>
                <a:latin typeface="Arial"/>
                <a:ea typeface="ＭＳ Ｐゴシック"/>
              </a:rPr>
              <a:t>Gbits</a:t>
            </a:r>
            <a:r>
              <a:rPr lang="en-NZ" sz="2400" spc="-1" dirty="0" smtClean="0">
                <a:solidFill>
                  <a:srgbClr val="000000"/>
                </a:solidFill>
                <a:uFill>
                  <a:solidFill>
                    <a:srgbClr val="FFFFFF"/>
                  </a:solidFill>
                </a:uFill>
                <a:latin typeface="Arial"/>
                <a:ea typeface="ＭＳ Ｐゴシック"/>
              </a:rPr>
              <a:t>/s attack</a:t>
            </a:r>
            <a:endParaRPr lang="en-NZ" sz="1600" b="0" strike="noStrike" spc="-1" dirty="0">
              <a:solidFill>
                <a:srgbClr val="000000"/>
              </a:solidFill>
              <a:uFill>
                <a:solidFill>
                  <a:srgbClr val="FFFFFF"/>
                </a:solidFill>
              </a:uFill>
              <a:latin typeface="Arial"/>
            </a:endParaRPr>
          </a:p>
          <a:p>
            <a:pPr marL="203040">
              <a:lnSpc>
                <a:spcPct val="110000"/>
              </a:lnSpc>
            </a:pPr>
            <a:r>
              <a:rPr lang="en-NZ" sz="1400" spc="-1" dirty="0">
                <a:solidFill>
                  <a:srgbClr val="000000"/>
                </a:solidFill>
                <a:uFill>
                  <a:solidFill>
                    <a:srgbClr val="FFFFFF"/>
                  </a:solidFill>
                </a:uFill>
                <a:ea typeface="ＭＳ Ｐゴシック"/>
                <a:hlinkClick r:id="rId3"/>
              </a:rPr>
              <a:t>https://krebsonsecurity.com/2016/09/krebsonsecurity-hit-with-record-ddos</a:t>
            </a:r>
            <a:r>
              <a:rPr lang="en-NZ" sz="1400" spc="-1" dirty="0" smtClean="0">
                <a:solidFill>
                  <a:srgbClr val="000000"/>
                </a:solidFill>
                <a:uFill>
                  <a:solidFill>
                    <a:srgbClr val="FFFFFF"/>
                  </a:solidFill>
                </a:uFill>
                <a:ea typeface="ＭＳ Ｐゴシック"/>
                <a:hlinkClick r:id="rId3"/>
              </a:rPr>
              <a:t>/</a:t>
            </a:r>
            <a:endParaRPr lang="en-NZ" sz="1400" spc="-1" dirty="0" smtClean="0">
              <a:solidFill>
                <a:srgbClr val="000000"/>
              </a:solidFill>
              <a:uFill>
                <a:solidFill>
                  <a:srgbClr val="FFFFFF"/>
                </a:solidFill>
              </a:uFill>
              <a:ea typeface="ＭＳ Ｐゴシック"/>
            </a:endParaRPr>
          </a:p>
          <a:p>
            <a:pPr marL="203040">
              <a:lnSpc>
                <a:spcPct val="110000"/>
              </a:lnSpc>
            </a:pPr>
            <a:r>
              <a:rPr lang="en-NZ" sz="2600" spc="-1" dirty="0" smtClean="0">
                <a:solidFill>
                  <a:srgbClr val="000000"/>
                </a:solidFill>
                <a:uFill>
                  <a:solidFill>
                    <a:srgbClr val="FFFFFF"/>
                  </a:solidFill>
                </a:uFill>
                <a:ea typeface="ＭＳ Ｐゴシック"/>
              </a:rPr>
              <a:t>October </a:t>
            </a:r>
            <a:r>
              <a:rPr lang="en-NZ" sz="2600" spc="-1" dirty="0">
                <a:solidFill>
                  <a:srgbClr val="000000"/>
                </a:solidFill>
                <a:uFill>
                  <a:solidFill>
                    <a:srgbClr val="FFFFFF"/>
                  </a:solidFill>
                </a:uFill>
                <a:ea typeface="ＭＳ Ｐゴシック"/>
              </a:rPr>
              <a:t>2016: </a:t>
            </a:r>
            <a:r>
              <a:rPr lang="en-NZ" sz="2600" spc="-1" dirty="0" err="1" smtClean="0">
                <a:solidFill>
                  <a:srgbClr val="000000"/>
                </a:solidFill>
                <a:uFill>
                  <a:solidFill>
                    <a:srgbClr val="FFFFFF"/>
                  </a:solidFill>
                </a:uFill>
                <a:ea typeface="ＭＳ Ｐゴシック"/>
              </a:rPr>
              <a:t>Dyn</a:t>
            </a:r>
            <a:r>
              <a:rPr lang="en-NZ" sz="2600" spc="-1" dirty="0" smtClean="0">
                <a:solidFill>
                  <a:srgbClr val="000000"/>
                </a:solidFill>
                <a:uFill>
                  <a:solidFill>
                    <a:srgbClr val="FFFFFF"/>
                  </a:solidFill>
                </a:uFill>
                <a:ea typeface="ＭＳ Ｐゴシック"/>
              </a:rPr>
              <a:t> subject to multipole </a:t>
            </a:r>
            <a:r>
              <a:rPr lang="en-NZ" sz="2600" spc="-1" dirty="0" err="1" smtClean="0">
                <a:solidFill>
                  <a:srgbClr val="000000"/>
                </a:solidFill>
                <a:uFill>
                  <a:solidFill>
                    <a:srgbClr val="FFFFFF"/>
                  </a:solidFill>
                </a:uFill>
                <a:ea typeface="ＭＳ Ｐゴシック"/>
              </a:rPr>
              <a:t>DDoS</a:t>
            </a:r>
            <a:r>
              <a:rPr lang="en-NZ" sz="2600" spc="-1" dirty="0" smtClean="0">
                <a:solidFill>
                  <a:srgbClr val="000000"/>
                </a:solidFill>
                <a:uFill>
                  <a:solidFill>
                    <a:srgbClr val="FFFFFF"/>
                  </a:solidFill>
                </a:uFill>
                <a:ea typeface="ＭＳ Ｐゴシック"/>
              </a:rPr>
              <a:t> taking down populate services 9:30am-4:30pm ET</a:t>
            </a:r>
            <a:endParaRPr lang="en-NZ" sz="2600" spc="-1" dirty="0">
              <a:solidFill>
                <a:srgbClr val="000000"/>
              </a:solidFill>
              <a:uFill>
                <a:solidFill>
                  <a:srgbClr val="FFFFFF"/>
                </a:solidFill>
              </a:uFill>
            </a:endParaRPr>
          </a:p>
          <a:p>
            <a:pPr marL="203040">
              <a:lnSpc>
                <a:spcPct val="110000"/>
              </a:lnSpc>
            </a:pPr>
            <a:r>
              <a:rPr lang="en-NZ" sz="1400" spc="-1" dirty="0" smtClean="0">
                <a:solidFill>
                  <a:srgbClr val="000000"/>
                </a:solidFill>
                <a:uFill>
                  <a:solidFill>
                    <a:srgbClr val="FFFFFF"/>
                  </a:solidFill>
                </a:uFill>
                <a:ea typeface="ＭＳ Ｐゴシック"/>
                <a:hlinkClick r:id="rId4"/>
              </a:rPr>
              <a:t>https</a:t>
            </a:r>
            <a:r>
              <a:rPr lang="en-NZ" sz="1400" spc="-1" dirty="0">
                <a:solidFill>
                  <a:srgbClr val="000000"/>
                </a:solidFill>
                <a:uFill>
                  <a:solidFill>
                    <a:srgbClr val="FFFFFF"/>
                  </a:solidFill>
                </a:uFill>
                <a:ea typeface="ＭＳ Ｐゴシック"/>
                <a:hlinkClick r:id="rId4"/>
              </a:rPr>
              <a:t>://techcrunch.com/2016/10/21/many-sites-including-twitter-and-spotify-suffering-outage</a:t>
            </a:r>
            <a:r>
              <a:rPr lang="en-NZ" sz="1400" spc="-1" dirty="0" smtClean="0">
                <a:solidFill>
                  <a:srgbClr val="000000"/>
                </a:solidFill>
                <a:uFill>
                  <a:solidFill>
                    <a:srgbClr val="FFFFFF"/>
                  </a:solidFill>
                </a:uFill>
                <a:ea typeface="ＭＳ Ｐゴシック"/>
                <a:hlinkClick r:id="rId4"/>
              </a:rPr>
              <a:t>/</a:t>
            </a:r>
            <a:endParaRPr lang="en-NZ" sz="1400" spc="-1" dirty="0" smtClean="0">
              <a:solidFill>
                <a:srgbClr val="000000"/>
              </a:solidFill>
              <a:uFill>
                <a:solidFill>
                  <a:srgbClr val="FFFFFF"/>
                </a:solidFill>
              </a:uFill>
              <a:ea typeface="ＭＳ Ｐゴシック"/>
            </a:endParaRPr>
          </a:p>
          <a:p>
            <a:pPr marL="203040">
              <a:lnSpc>
                <a:spcPct val="110000"/>
              </a:lnSpc>
            </a:pPr>
            <a:endParaRPr lang="en-NZ" sz="1400" spc="-1" dirty="0" smtClean="0">
              <a:solidFill>
                <a:srgbClr val="000000"/>
              </a:solidFill>
              <a:uFill>
                <a:solidFill>
                  <a:srgbClr val="FFFFFF"/>
                </a:solidFill>
              </a:uFill>
              <a:ea typeface="ＭＳ Ｐゴシック"/>
            </a:endParaRPr>
          </a:p>
          <a:p>
            <a:pPr marL="203040">
              <a:lnSpc>
                <a:spcPct val="110000"/>
              </a:lnSpc>
            </a:pPr>
            <a:r>
              <a:rPr lang="en-US" sz="2400" b="0" i="1" strike="noStrike" spc="-1" dirty="0" smtClean="0">
                <a:solidFill>
                  <a:srgbClr val="000000"/>
                </a:solidFill>
                <a:uFill>
                  <a:solidFill>
                    <a:srgbClr val="FFFFFF"/>
                  </a:solidFill>
                </a:uFill>
                <a:latin typeface="Arial"/>
              </a:rPr>
              <a:t>Attribution (what’s that?) </a:t>
            </a:r>
            <a:r>
              <a:rPr lang="en-US" sz="2400" b="0" strike="noStrike" spc="-1" dirty="0" smtClean="0">
                <a:solidFill>
                  <a:srgbClr val="000000"/>
                </a:solidFill>
                <a:uFill>
                  <a:solidFill>
                    <a:srgbClr val="FFFFFF"/>
                  </a:solidFill>
                </a:uFill>
                <a:latin typeface="Arial"/>
              </a:rPr>
              <a:t>to “Malware Must Die” MIRAI botnet targeting IP cameras and home routers</a:t>
            </a:r>
            <a:endParaRPr lang="en-NZ" sz="2400" b="0" strike="noStrike" spc="-1" dirty="0">
              <a:solidFill>
                <a:srgbClr val="000000"/>
              </a:solidFill>
              <a:uFill>
                <a:solidFill>
                  <a:srgbClr val="FFFFFF"/>
                </a:solidFill>
              </a:uFill>
              <a:latin typeface="Arial"/>
            </a:endParaRPr>
          </a:p>
          <a:p>
            <a:pPr marL="203040">
              <a:lnSpc>
                <a:spcPct val="110000"/>
              </a:lnSpc>
            </a:pPr>
            <a:r>
              <a:rPr lang="en-US" sz="1600" b="0" strike="noStrike" spc="-1" dirty="0" smtClean="0">
                <a:solidFill>
                  <a:srgbClr val="000000"/>
                </a:solidFill>
                <a:uFill>
                  <a:solidFill>
                    <a:srgbClr val="FFFFFF"/>
                  </a:solidFill>
                </a:uFill>
                <a:latin typeface="Arial"/>
              </a:rPr>
              <a:t>Scans internet for </a:t>
            </a:r>
            <a:r>
              <a:rPr lang="en-US" sz="1600" b="0" strike="noStrike" spc="-1" dirty="0" err="1" smtClean="0">
                <a:solidFill>
                  <a:srgbClr val="000000"/>
                </a:solidFill>
                <a:uFill>
                  <a:solidFill>
                    <a:srgbClr val="FFFFFF"/>
                  </a:solidFill>
                </a:uFill>
                <a:latin typeface="Arial"/>
              </a:rPr>
              <a:t>IoT</a:t>
            </a:r>
            <a:r>
              <a:rPr lang="en-US" sz="1600" b="0" strike="noStrike" spc="-1" dirty="0" smtClean="0">
                <a:solidFill>
                  <a:srgbClr val="000000"/>
                </a:solidFill>
                <a:uFill>
                  <a:solidFill>
                    <a:srgbClr val="FFFFFF"/>
                  </a:solidFill>
                </a:uFill>
                <a:latin typeface="Arial"/>
              </a:rPr>
              <a:t> devices.</a:t>
            </a:r>
          </a:p>
          <a:p>
            <a:pPr marL="203040">
              <a:lnSpc>
                <a:spcPct val="110000"/>
              </a:lnSpc>
            </a:pPr>
            <a:r>
              <a:rPr lang="en-US" sz="1600" spc="-1" dirty="0" smtClean="0">
                <a:solidFill>
                  <a:srgbClr val="000000"/>
                </a:solidFill>
                <a:uFill>
                  <a:solidFill>
                    <a:srgbClr val="FFFFFF"/>
                  </a:solidFill>
                </a:uFill>
                <a:latin typeface="Arial"/>
              </a:rPr>
              <a:t>Tries 60 common factory default usernames and passwords.</a:t>
            </a:r>
          </a:p>
          <a:p>
            <a:pPr marL="203040">
              <a:lnSpc>
                <a:spcPct val="110000"/>
              </a:lnSpc>
            </a:pPr>
            <a:r>
              <a:rPr lang="en-US" sz="1600" b="0" strike="noStrike" spc="-1" dirty="0" smtClean="0">
                <a:solidFill>
                  <a:srgbClr val="000000"/>
                </a:solidFill>
                <a:uFill>
                  <a:solidFill>
                    <a:srgbClr val="FFFFFF"/>
                  </a:solidFill>
                </a:uFill>
                <a:latin typeface="Arial"/>
              </a:rPr>
              <a:t>Removes “competing” malware, blocks remote administration ports.</a:t>
            </a:r>
          </a:p>
          <a:p>
            <a:pPr marL="203040">
              <a:lnSpc>
                <a:spcPct val="110000"/>
              </a:lnSpc>
            </a:pPr>
            <a:endParaRPr lang="en-NZ" sz="1600" b="0" strike="noStrike" spc="-1" dirty="0">
              <a:solidFill>
                <a:srgbClr val="000000"/>
              </a:solidFill>
              <a:uFill>
                <a:solidFill>
                  <a:srgbClr val="FFFFFF"/>
                </a:solidFill>
              </a:uFill>
              <a:latin typeface="Arial"/>
            </a:endParaRPr>
          </a:p>
          <a:p>
            <a:pPr marL="203040">
              <a:lnSpc>
                <a:spcPct val="110000"/>
              </a:lnSpc>
            </a:pPr>
            <a:endParaRPr lang="en-NZ" sz="1600" b="0" strike="noStrike" spc="-1" dirty="0">
              <a:solidFill>
                <a:srgbClr val="000000"/>
              </a:solidFill>
              <a:uFill>
                <a:solidFill>
                  <a:srgbClr val="FFFFFF"/>
                </a:solidFill>
              </a:uFill>
              <a:latin typeface="Arial"/>
            </a:endParaRPr>
          </a:p>
          <a:p>
            <a:pPr marL="203040">
              <a:lnSpc>
                <a:spcPct val="110000"/>
              </a:lnSpc>
            </a:pPr>
            <a:endParaRPr lang="en-NZ" sz="14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TextShape 1"/>
          <p:cNvSpPr txBox="1"/>
          <p:nvPr/>
        </p:nvSpPr>
        <p:spPr>
          <a:xfrm>
            <a:off x="457200" y="274680"/>
            <a:ext cx="8229240" cy="1109160"/>
          </a:xfrm>
          <a:prstGeom prst="rect">
            <a:avLst/>
          </a:prstGeom>
          <a:noFill/>
          <a:ln>
            <a:noFill/>
          </a:ln>
        </p:spPr>
        <p:txBody>
          <a:bodyPr tIns="91440" bIns="91440"/>
          <a:lstStyle/>
          <a:p>
            <a:pPr algn="ctr">
              <a:lnSpc>
                <a:spcPct val="100000"/>
              </a:lnSpc>
            </a:pPr>
            <a:r>
              <a:rPr lang="en-NZ" sz="4400" b="0" strike="noStrike" spc="-1" dirty="0" smtClean="0">
                <a:solidFill>
                  <a:srgbClr val="FFB91D"/>
                </a:solidFill>
                <a:uFill>
                  <a:solidFill>
                    <a:srgbClr val="FFFFFF"/>
                  </a:solidFill>
                </a:uFill>
                <a:latin typeface="Arial"/>
                <a:ea typeface="ＭＳ Ｐゴシック"/>
              </a:rPr>
              <a:t>Will it get worse and why?</a:t>
            </a:r>
            <a:endParaRPr lang="en-NZ" sz="1400" b="0" strike="noStrike" spc="-1" dirty="0">
              <a:solidFill>
                <a:srgbClr val="000000"/>
              </a:solidFill>
              <a:uFill>
                <a:solidFill>
                  <a:srgbClr val="FFFFFF"/>
                </a:solidFill>
              </a:uFill>
              <a:latin typeface="Arial"/>
            </a:endParaRPr>
          </a:p>
        </p:txBody>
      </p:sp>
      <p:sp>
        <p:nvSpPr>
          <p:cNvPr id="417" name="TextShape 2"/>
          <p:cNvSpPr txBox="1"/>
          <p:nvPr/>
        </p:nvSpPr>
        <p:spPr>
          <a:xfrm>
            <a:off x="457200" y="1253520"/>
            <a:ext cx="8229240" cy="4430880"/>
          </a:xfrm>
          <a:prstGeom prst="rect">
            <a:avLst/>
          </a:prstGeom>
          <a:noFill/>
          <a:ln>
            <a:noFill/>
          </a:ln>
        </p:spPr>
        <p:txBody>
          <a:bodyPr tIns="91440" bIns="91440"/>
          <a:lstStyle/>
          <a:p>
            <a:pPr marL="203040">
              <a:lnSpc>
                <a:spcPct val="110000"/>
              </a:lnSpc>
            </a:pPr>
            <a:r>
              <a:rPr lang="en-NZ" sz="2400" b="0" strike="noStrike" spc="-1" dirty="0">
                <a:solidFill>
                  <a:srgbClr val="000000"/>
                </a:solidFill>
                <a:uFill>
                  <a:solidFill>
                    <a:srgbClr val="FFFFFF"/>
                  </a:solidFill>
                </a:uFill>
                <a:latin typeface="Arial"/>
                <a:ea typeface="ＭＳ Ｐゴシック"/>
              </a:rPr>
              <a:t>About 1 billion hosts with registered domain names (2016)</a:t>
            </a:r>
            <a:endParaRPr lang="en-NZ" sz="1600" b="0" strike="noStrike" spc="-1" dirty="0">
              <a:solidFill>
                <a:srgbClr val="000000"/>
              </a:solidFill>
              <a:uFill>
                <a:solidFill>
                  <a:srgbClr val="FFFFFF"/>
                </a:solidFill>
              </a:uFill>
              <a:latin typeface="Arial"/>
            </a:endParaRPr>
          </a:p>
          <a:p>
            <a:pPr marL="203040">
              <a:lnSpc>
                <a:spcPct val="110000"/>
              </a:lnSpc>
            </a:pPr>
            <a:r>
              <a:rPr lang="en-NZ" sz="1400" b="0" strike="noStrike" spc="-1" dirty="0">
                <a:solidFill>
                  <a:srgbClr val="000000"/>
                </a:solidFill>
                <a:uFill>
                  <a:solidFill>
                    <a:srgbClr val="FFFFFF"/>
                  </a:solidFill>
                </a:uFill>
                <a:latin typeface="Arial"/>
                <a:ea typeface="ＭＳ Ｐゴシック"/>
              </a:rPr>
              <a:t>http://www.statista.com/statistics/264473/number-of-internet-hosts-in-the-domain-name-system/</a:t>
            </a:r>
            <a:endParaRPr lang="en-NZ" sz="1600" b="0" strike="noStrike" spc="-1" dirty="0">
              <a:solidFill>
                <a:srgbClr val="000000"/>
              </a:solidFill>
              <a:uFill>
                <a:solidFill>
                  <a:srgbClr val="FFFFFF"/>
                </a:solidFill>
              </a:uFill>
              <a:latin typeface="Arial"/>
            </a:endParaRPr>
          </a:p>
          <a:p>
            <a:pPr marL="203040">
              <a:lnSpc>
                <a:spcPct val="110000"/>
              </a:lnSpc>
            </a:pPr>
            <a:r>
              <a:rPr lang="en-NZ" sz="2400" b="0" strike="noStrike" spc="-1" dirty="0">
                <a:solidFill>
                  <a:srgbClr val="000000"/>
                </a:solidFill>
                <a:uFill>
                  <a:solidFill>
                    <a:srgbClr val="FFFFFF"/>
                  </a:solidFill>
                </a:uFill>
                <a:latin typeface="Arial"/>
                <a:ea typeface="ＭＳ Ｐゴシック"/>
              </a:rPr>
              <a:t>Predictions of 50-100 billion </a:t>
            </a:r>
            <a:r>
              <a:rPr lang="en-NZ" sz="2400" b="0" strike="noStrike" spc="-1" dirty="0" err="1">
                <a:solidFill>
                  <a:srgbClr val="000000"/>
                </a:solidFill>
                <a:uFill>
                  <a:solidFill>
                    <a:srgbClr val="FFFFFF"/>
                  </a:solidFill>
                </a:uFill>
                <a:latin typeface="Arial"/>
                <a:ea typeface="ＭＳ Ｐゴシック"/>
              </a:rPr>
              <a:t>IoT</a:t>
            </a:r>
            <a:r>
              <a:rPr lang="en-NZ" sz="2400" b="0" strike="noStrike" spc="-1" dirty="0">
                <a:solidFill>
                  <a:srgbClr val="000000"/>
                </a:solidFill>
                <a:uFill>
                  <a:solidFill>
                    <a:srgbClr val="FFFFFF"/>
                  </a:solidFill>
                </a:uFill>
                <a:latin typeface="Arial"/>
                <a:ea typeface="ＭＳ Ｐゴシック"/>
              </a:rPr>
              <a:t> devices by 2020.</a:t>
            </a:r>
            <a:endParaRPr lang="en-NZ" sz="1600" b="0" strike="noStrike" spc="-1" dirty="0">
              <a:solidFill>
                <a:srgbClr val="000000"/>
              </a:solidFill>
              <a:uFill>
                <a:solidFill>
                  <a:srgbClr val="FFFFFF"/>
                </a:solidFill>
              </a:uFill>
              <a:latin typeface="Arial"/>
            </a:endParaRPr>
          </a:p>
          <a:p>
            <a:pPr marL="203040">
              <a:lnSpc>
                <a:spcPct val="110000"/>
              </a:lnSpc>
            </a:pPr>
            <a:r>
              <a:rPr lang="en-NZ" sz="1400" b="0" strike="noStrike" spc="-1" dirty="0">
                <a:solidFill>
                  <a:srgbClr val="000000"/>
                </a:solidFill>
                <a:uFill>
                  <a:solidFill>
                    <a:srgbClr val="FFFFFF"/>
                  </a:solidFill>
                </a:uFill>
                <a:latin typeface="Arial"/>
                <a:ea typeface="ＭＳ Ｐゴシック"/>
              </a:rPr>
              <a:t>http://www.mckinsey.com/industries/high-tech/our-insights/the-internet-of-things-sizing-up-the-opportunity
</a:t>
            </a:r>
            <a:r>
              <a:rPr lang="en-NZ" sz="2400" b="0" strike="noStrike" spc="-1" dirty="0" err="1">
                <a:solidFill>
                  <a:srgbClr val="000000"/>
                </a:solidFill>
                <a:uFill>
                  <a:solidFill>
                    <a:srgbClr val="FFFFFF"/>
                  </a:solidFill>
                </a:uFill>
                <a:latin typeface="Arial"/>
                <a:ea typeface="ＭＳ Ｐゴシック"/>
              </a:rPr>
              <a:t>IoT</a:t>
            </a:r>
            <a:r>
              <a:rPr lang="en-NZ" sz="2400" b="0" strike="noStrike" spc="-1" dirty="0">
                <a:solidFill>
                  <a:srgbClr val="000000"/>
                </a:solidFill>
                <a:uFill>
                  <a:solidFill>
                    <a:srgbClr val="FFFFFF"/>
                  </a:solidFill>
                </a:uFill>
                <a:latin typeface="Arial"/>
                <a:ea typeface="ＭＳ Ｐゴシック"/>
              </a:rPr>
              <a:t> devices have so far been fairly insecure</a:t>
            </a:r>
            <a:r>
              <a:rPr lang="en-NZ" sz="2400" b="0" strike="noStrike" spc="-1" dirty="0" smtClean="0">
                <a:solidFill>
                  <a:srgbClr val="000000"/>
                </a:solidFill>
                <a:uFill>
                  <a:solidFill>
                    <a:srgbClr val="FFFFFF"/>
                  </a:solidFill>
                </a:uFill>
                <a:latin typeface="Arial"/>
                <a:ea typeface="ＭＳ Ｐゴシック"/>
              </a:rPr>
              <a:t>.</a:t>
            </a:r>
          </a:p>
          <a:p>
            <a:pPr marL="203040">
              <a:lnSpc>
                <a:spcPct val="110000"/>
              </a:lnSpc>
            </a:pPr>
            <a:r>
              <a:rPr lang="en-US" sz="2400" spc="-1" dirty="0" smtClean="0">
                <a:solidFill>
                  <a:srgbClr val="000000"/>
                </a:solidFill>
                <a:uFill>
                  <a:solidFill>
                    <a:srgbClr val="FFFFFF"/>
                  </a:solidFill>
                </a:uFill>
                <a:latin typeface="Arial"/>
                <a:ea typeface="ＭＳ Ｐゴシック"/>
              </a:rPr>
              <a:t>- passwords, open remote administration </a:t>
            </a:r>
            <a:endParaRPr lang="en-NZ" sz="1600" b="0" strike="noStrike" spc="-1" dirty="0">
              <a:solidFill>
                <a:srgbClr val="000000"/>
              </a:solidFill>
              <a:uFill>
                <a:solidFill>
                  <a:srgbClr val="FFFFFF"/>
                </a:solidFill>
              </a:uFill>
              <a:latin typeface="Arial"/>
            </a:endParaRPr>
          </a:p>
          <a:p>
            <a:pPr marL="203040">
              <a:lnSpc>
                <a:spcPct val="110000"/>
              </a:lnSpc>
            </a:pPr>
            <a:r>
              <a:rPr lang="en-NZ" sz="2400" b="0" strike="noStrike" spc="-1" dirty="0" err="1">
                <a:solidFill>
                  <a:srgbClr val="000000"/>
                </a:solidFill>
                <a:uFill>
                  <a:solidFill>
                    <a:srgbClr val="FFFFFF"/>
                  </a:solidFill>
                </a:uFill>
                <a:latin typeface="Arial"/>
                <a:ea typeface="ＭＳ Ｐゴシック"/>
              </a:rPr>
              <a:t>IoT</a:t>
            </a:r>
            <a:r>
              <a:rPr lang="en-NZ" sz="2400" b="0" strike="noStrike" spc="-1" dirty="0">
                <a:solidFill>
                  <a:srgbClr val="000000"/>
                </a:solidFill>
                <a:uFill>
                  <a:solidFill>
                    <a:srgbClr val="FFFFFF"/>
                  </a:solidFill>
                </a:uFill>
                <a:latin typeface="Arial"/>
                <a:ea typeface="ＭＳ Ｐゴシック"/>
              </a:rPr>
              <a:t> devices are hard to patch once in the field</a:t>
            </a:r>
            <a:r>
              <a:rPr lang="en-NZ" sz="2400" b="0" strike="noStrike" spc="-1" dirty="0" smtClean="0">
                <a:solidFill>
                  <a:srgbClr val="000000"/>
                </a:solidFill>
                <a:uFill>
                  <a:solidFill>
                    <a:srgbClr val="FFFFFF"/>
                  </a:solidFill>
                </a:uFill>
                <a:latin typeface="Arial"/>
                <a:ea typeface="ＭＳ Ｐゴシック"/>
              </a:rPr>
              <a:t>.</a:t>
            </a:r>
          </a:p>
          <a:p>
            <a:pPr marL="203040">
              <a:lnSpc>
                <a:spcPct val="110000"/>
              </a:lnSpc>
            </a:pPr>
            <a:r>
              <a:rPr lang="en-US" sz="2400" spc="-1" dirty="0" smtClean="0">
                <a:solidFill>
                  <a:srgbClr val="000000"/>
                </a:solidFill>
                <a:uFill>
                  <a:solidFill>
                    <a:srgbClr val="FFFFFF"/>
                  </a:solidFill>
                </a:uFill>
                <a:latin typeface="Arial"/>
                <a:ea typeface="ＭＳ Ｐゴシック"/>
              </a:rPr>
              <a:t>- what if software vulnerabilities detected</a:t>
            </a:r>
          </a:p>
          <a:p>
            <a:pPr marL="203040">
              <a:lnSpc>
                <a:spcPct val="110000"/>
              </a:lnSpc>
            </a:pPr>
            <a:r>
              <a:rPr lang="en-US" sz="2400" b="0" strike="noStrike" spc="-1" dirty="0" err="1" smtClean="0">
                <a:solidFill>
                  <a:srgbClr val="000000"/>
                </a:solidFill>
                <a:uFill>
                  <a:solidFill>
                    <a:srgbClr val="FFFFFF"/>
                  </a:solidFill>
                </a:uFill>
                <a:latin typeface="Arial"/>
                <a:ea typeface="ＭＳ Ｐゴシック"/>
              </a:rPr>
              <a:t>IoT</a:t>
            </a:r>
            <a:r>
              <a:rPr lang="en-US" sz="2400" b="0" strike="noStrike" spc="-1" dirty="0" smtClean="0">
                <a:solidFill>
                  <a:srgbClr val="000000"/>
                </a:solidFill>
                <a:uFill>
                  <a:solidFill>
                    <a:srgbClr val="FFFFFF"/>
                  </a:solidFill>
                </a:uFill>
                <a:latin typeface="Arial"/>
                <a:ea typeface="ＭＳ Ｐゴシック"/>
              </a:rPr>
              <a:t> sensor networks might be the target of the attack</a:t>
            </a:r>
          </a:p>
          <a:p>
            <a:pPr marL="203040">
              <a:lnSpc>
                <a:spcPct val="110000"/>
              </a:lnSpc>
            </a:pPr>
            <a:r>
              <a:rPr lang="en-US" sz="2400" spc="-1" dirty="0" smtClean="0">
                <a:solidFill>
                  <a:srgbClr val="000000"/>
                </a:solidFill>
                <a:uFill>
                  <a:solidFill>
                    <a:srgbClr val="FFFFFF"/>
                  </a:solidFill>
                </a:uFill>
                <a:latin typeface="Arial"/>
                <a:ea typeface="ＭＳ Ｐゴシック"/>
              </a:rPr>
              <a:t>- Low rate </a:t>
            </a:r>
            <a:r>
              <a:rPr lang="en-US" sz="2400" spc="-1" dirty="0" err="1" smtClean="0">
                <a:solidFill>
                  <a:srgbClr val="000000"/>
                </a:solidFill>
                <a:uFill>
                  <a:solidFill>
                    <a:srgbClr val="FFFFFF"/>
                  </a:solidFill>
                </a:uFill>
                <a:latin typeface="Arial"/>
                <a:ea typeface="ＭＳ Ｐゴシック"/>
              </a:rPr>
              <a:t>adhoc</a:t>
            </a:r>
            <a:r>
              <a:rPr lang="en-US" sz="2400" spc="-1" dirty="0" smtClean="0">
                <a:solidFill>
                  <a:srgbClr val="000000"/>
                </a:solidFill>
                <a:uFill>
                  <a:solidFill>
                    <a:srgbClr val="FFFFFF"/>
                  </a:solidFill>
                </a:uFill>
                <a:latin typeface="Arial"/>
                <a:ea typeface="ＭＳ Ｐゴシック"/>
              </a:rPr>
              <a:t> networks, very vulnerable</a:t>
            </a:r>
            <a:endParaRPr lang="en-NZ" sz="1600" b="0" strike="noStrike" spc="-1" dirty="0">
              <a:solidFill>
                <a:srgbClr val="000000"/>
              </a:solidFill>
              <a:uFill>
                <a:solidFill>
                  <a:srgbClr val="FFFFFF"/>
                </a:solidFill>
              </a:uFill>
              <a:latin typeface="Arial"/>
            </a:endParaRPr>
          </a:p>
          <a:p>
            <a:pPr marL="203040">
              <a:lnSpc>
                <a:spcPct val="110000"/>
              </a:lnSpc>
            </a:pPr>
            <a:endParaRPr lang="en-NZ" sz="1600" b="0" strike="noStrike" spc="-1" dirty="0">
              <a:solidFill>
                <a:srgbClr val="000000"/>
              </a:solidFill>
              <a:uFill>
                <a:solidFill>
                  <a:srgbClr val="FFFFFF"/>
                </a:solidFill>
              </a:uFill>
              <a:latin typeface="Arial"/>
            </a:endParaRPr>
          </a:p>
          <a:p>
            <a:pPr marL="203040">
              <a:lnSpc>
                <a:spcPct val="110000"/>
              </a:lnSpc>
            </a:pPr>
            <a:endParaRPr lang="en-NZ" sz="1600" b="0" strike="noStrike" spc="-1" dirty="0">
              <a:solidFill>
                <a:srgbClr val="000000"/>
              </a:solidFill>
              <a:uFill>
                <a:solidFill>
                  <a:srgbClr val="FFFFFF"/>
                </a:solidFill>
              </a:uFill>
              <a:latin typeface="Arial"/>
            </a:endParaRPr>
          </a:p>
          <a:p>
            <a:pPr marL="203040">
              <a:lnSpc>
                <a:spcPct val="110000"/>
              </a:lnSpc>
            </a:pPr>
            <a:endParaRPr lang="en-NZ" sz="1600" b="0" strike="noStrike" spc="-1" dirty="0">
              <a:solidFill>
                <a:srgbClr val="000000"/>
              </a:solidFill>
              <a:uFill>
                <a:solidFill>
                  <a:srgbClr val="FFFFFF"/>
                </a:solidFill>
              </a:uFill>
              <a:latin typeface="Arial"/>
            </a:endParaRPr>
          </a:p>
          <a:p>
            <a:pPr marL="203040">
              <a:lnSpc>
                <a:spcPct val="110000"/>
              </a:lnSpc>
            </a:pPr>
            <a:endParaRPr lang="en-NZ" sz="14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5994125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extShape 1"/>
          <p:cNvSpPr txBox="1"/>
          <p:nvPr/>
        </p:nvSpPr>
        <p:spPr>
          <a:xfrm>
            <a:off x="457200" y="274680"/>
            <a:ext cx="8229240" cy="1109160"/>
          </a:xfrm>
          <a:prstGeom prst="rect">
            <a:avLst/>
          </a:prstGeom>
          <a:noFill/>
          <a:ln>
            <a:noFill/>
          </a:ln>
        </p:spPr>
        <p:txBody>
          <a:bodyPr tIns="91440" bIns="91440"/>
          <a:lstStyle/>
          <a:p>
            <a:pPr algn="ctr">
              <a:lnSpc>
                <a:spcPct val="100000"/>
              </a:lnSpc>
            </a:pPr>
            <a:r>
              <a:rPr lang="en-NZ" sz="4400" b="0" strike="noStrike" spc="-1" dirty="0" smtClean="0">
                <a:solidFill>
                  <a:srgbClr val="FFB91D"/>
                </a:solidFill>
                <a:uFill>
                  <a:solidFill>
                    <a:srgbClr val="FFFFFF"/>
                  </a:solidFill>
                </a:uFill>
                <a:latin typeface="Arial"/>
                <a:ea typeface="ＭＳ Ｐゴシック"/>
              </a:rPr>
              <a:t>#2 Sophisticated Attacks we have not yet seen</a:t>
            </a:r>
            <a:endParaRPr lang="en-NZ" sz="14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3483239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The Crossfire Attack</a:t>
            </a:r>
            <a:endParaRPr lang="zh-TW" altLang="en-US" dirty="0"/>
          </a:p>
        </p:txBody>
      </p:sp>
      <p:sp>
        <p:nvSpPr>
          <p:cNvPr id="3" name="副標題 2"/>
          <p:cNvSpPr>
            <a:spLocks noGrp="1"/>
          </p:cNvSpPr>
          <p:nvPr>
            <p:ph type="subTitle" idx="1"/>
          </p:nvPr>
        </p:nvSpPr>
        <p:spPr>
          <a:xfrm>
            <a:off x="598514" y="4701956"/>
            <a:ext cx="7672649" cy="1163784"/>
          </a:xfrm>
        </p:spPr>
        <p:txBody>
          <a:bodyPr>
            <a:noAutofit/>
          </a:bodyPr>
          <a:lstStyle/>
          <a:p>
            <a:r>
              <a:rPr lang="en-US" altLang="zh-TW" sz="1600" dirty="0">
                <a:solidFill>
                  <a:schemeClr val="tx2">
                    <a:lumMod val="75000"/>
                  </a:schemeClr>
                </a:solidFill>
                <a:latin typeface="Times New Roman" panose="02020603050405020304" pitchFamily="18" charset="0"/>
                <a:cs typeface="Times New Roman" panose="02020603050405020304" pitchFamily="18" charset="0"/>
              </a:rPr>
              <a:t>Min Suk Kang, </a:t>
            </a:r>
            <a:r>
              <a:rPr lang="en-US" altLang="zh-TW" sz="1600" dirty="0" err="1">
                <a:solidFill>
                  <a:schemeClr val="tx2">
                    <a:lumMod val="75000"/>
                  </a:schemeClr>
                </a:solidFill>
                <a:latin typeface="Times New Roman" panose="02020603050405020304" pitchFamily="18" charset="0"/>
                <a:cs typeface="Times New Roman" panose="02020603050405020304" pitchFamily="18" charset="0"/>
              </a:rPr>
              <a:t>Soo</a:t>
            </a:r>
            <a:r>
              <a:rPr lang="en-US" altLang="zh-TW" sz="1600" dirty="0">
                <a:solidFill>
                  <a:schemeClr val="tx2">
                    <a:lumMod val="75000"/>
                  </a:schemeClr>
                </a:solidFill>
                <a:latin typeface="Times New Roman" panose="02020603050405020304" pitchFamily="18" charset="0"/>
                <a:cs typeface="Times New Roman" panose="02020603050405020304" pitchFamily="18" charset="0"/>
              </a:rPr>
              <a:t> Bum Lee, Virgil D. </a:t>
            </a:r>
            <a:r>
              <a:rPr lang="en-US" altLang="zh-TW" sz="1600" dirty="0" err="1">
                <a:solidFill>
                  <a:schemeClr val="tx2">
                    <a:lumMod val="75000"/>
                  </a:schemeClr>
                </a:solidFill>
                <a:latin typeface="Times New Roman" panose="02020603050405020304" pitchFamily="18" charset="0"/>
                <a:cs typeface="Times New Roman" panose="02020603050405020304" pitchFamily="18" charset="0"/>
              </a:rPr>
              <a:t>Gligor</a:t>
            </a:r>
            <a:endParaRPr lang="en-US" altLang="zh-TW" sz="1600" dirty="0">
              <a:solidFill>
                <a:schemeClr val="tx2">
                  <a:lumMod val="75000"/>
                </a:schemeClr>
              </a:solidFill>
              <a:latin typeface="Times New Roman" panose="02020603050405020304" pitchFamily="18" charset="0"/>
              <a:cs typeface="Times New Roman" panose="02020603050405020304" pitchFamily="18" charset="0"/>
            </a:endParaRPr>
          </a:p>
          <a:p>
            <a:r>
              <a:rPr lang="en-US" altLang="zh-TW" sz="1600" i="1" dirty="0">
                <a:solidFill>
                  <a:schemeClr val="tx2">
                    <a:lumMod val="75000"/>
                  </a:schemeClr>
                </a:solidFill>
                <a:latin typeface="Times New Roman" panose="02020603050405020304" pitchFamily="18" charset="0"/>
                <a:cs typeface="Times New Roman" panose="02020603050405020304" pitchFamily="18" charset="0"/>
              </a:rPr>
              <a:t>ECE Department and </a:t>
            </a:r>
            <a:r>
              <a:rPr lang="en-US" altLang="zh-TW" sz="1600" i="1" dirty="0" err="1">
                <a:solidFill>
                  <a:schemeClr val="tx2">
                    <a:lumMod val="75000"/>
                  </a:schemeClr>
                </a:solidFill>
                <a:latin typeface="Times New Roman" panose="02020603050405020304" pitchFamily="18" charset="0"/>
                <a:cs typeface="Times New Roman" panose="02020603050405020304" pitchFamily="18" charset="0"/>
              </a:rPr>
              <a:t>CyLab</a:t>
            </a:r>
            <a:endParaRPr lang="en-US" altLang="zh-TW" sz="1600" i="1" dirty="0">
              <a:solidFill>
                <a:schemeClr val="tx2">
                  <a:lumMod val="75000"/>
                </a:schemeClr>
              </a:solidFill>
              <a:latin typeface="Times New Roman" panose="02020603050405020304" pitchFamily="18" charset="0"/>
              <a:cs typeface="Times New Roman" panose="02020603050405020304" pitchFamily="18" charset="0"/>
            </a:endParaRPr>
          </a:p>
          <a:p>
            <a:r>
              <a:rPr lang="en-US" altLang="zh-TW" sz="1600" i="1" dirty="0">
                <a:solidFill>
                  <a:schemeClr val="tx2">
                    <a:lumMod val="75000"/>
                  </a:schemeClr>
                </a:solidFill>
                <a:latin typeface="Times New Roman" panose="02020603050405020304" pitchFamily="18" charset="0"/>
                <a:cs typeface="Times New Roman" panose="02020603050405020304" pitchFamily="18" charset="0"/>
              </a:rPr>
              <a:t>Carnegie Mellon University</a:t>
            </a:r>
          </a:p>
        </p:txBody>
      </p:sp>
      <p:sp>
        <p:nvSpPr>
          <p:cNvPr id="4" name="文字方塊 3"/>
          <p:cNvSpPr txBox="1"/>
          <p:nvPr/>
        </p:nvSpPr>
        <p:spPr>
          <a:xfrm>
            <a:off x="4434838" y="5878519"/>
            <a:ext cx="44664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2013 IEEE Symposium on Security and Privacy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5888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a:t>
            </a:r>
            <a:r>
              <a:rPr lang="zh-TW" altLang="en-US" dirty="0"/>
              <a:t> </a:t>
            </a:r>
            <a:r>
              <a:rPr lang="en-US" altLang="zh-TW" dirty="0"/>
              <a:t>–</a:t>
            </a:r>
            <a:r>
              <a:rPr lang="zh-TW" altLang="en-US" dirty="0"/>
              <a:t> </a:t>
            </a:r>
            <a:r>
              <a:rPr lang="en-US" altLang="zh-TW" sz="3600" dirty="0"/>
              <a:t>Old </a:t>
            </a:r>
            <a:r>
              <a:rPr lang="en-US" altLang="zh-TW" sz="3600" dirty="0" err="1"/>
              <a:t>DDoS</a:t>
            </a:r>
            <a:endParaRPr lang="zh-TW" altLang="en-US" sz="3600" dirty="0"/>
          </a:p>
        </p:txBody>
      </p:sp>
      <p:sp>
        <p:nvSpPr>
          <p:cNvPr id="3" name="內容版面配置區 2"/>
          <p:cNvSpPr>
            <a:spLocks noGrp="1"/>
          </p:cNvSpPr>
          <p:nvPr>
            <p:ph idx="1"/>
          </p:nvPr>
        </p:nvSpPr>
        <p:spPr/>
        <p:txBody>
          <a:bodyPr/>
          <a:lstStyle/>
          <a:p>
            <a:pPr>
              <a:buClr>
                <a:schemeClr val="accent2"/>
              </a:buClr>
              <a:buFont typeface="Wingdings" panose="05000000000000000000" pitchFamily="2" charset="2"/>
              <a:buChar char="Ø"/>
            </a:pPr>
            <a:r>
              <a:rPr lang="en-US" altLang="zh-TW" sz="2400" dirty="0"/>
              <a:t>Typical attack:  </a:t>
            </a:r>
          </a:p>
          <a:p>
            <a:pPr lvl="1">
              <a:buClr>
                <a:schemeClr val="accent2"/>
              </a:buClr>
              <a:buFont typeface="Wingdings" panose="05000000000000000000" pitchFamily="2" charset="2"/>
              <a:buChar char="Ø"/>
            </a:pPr>
            <a:r>
              <a:rPr lang="en-US" altLang="zh-TW" sz="2000" dirty="0"/>
              <a:t>floods server with HTTP, UDP, SYN, ICMP…… packets</a:t>
            </a:r>
          </a:p>
          <a:p>
            <a:pPr>
              <a:buClr>
                <a:schemeClr val="accent2"/>
              </a:buClr>
              <a:buFont typeface="Wingdings" panose="05000000000000000000" pitchFamily="2" charset="2"/>
              <a:buChar char="Ø"/>
            </a:pPr>
            <a:r>
              <a:rPr lang="en-US" altLang="zh-TW" sz="2400" dirty="0"/>
              <a:t>Persistence:</a:t>
            </a:r>
          </a:p>
          <a:p>
            <a:pPr lvl="1">
              <a:buClr>
                <a:schemeClr val="accent2"/>
              </a:buClr>
              <a:buFont typeface="Wingdings" panose="05000000000000000000" pitchFamily="2" charset="2"/>
              <a:buChar char="Ø"/>
            </a:pPr>
            <a:r>
              <a:rPr lang="en-US" altLang="zh-TW" sz="2000" dirty="0"/>
              <a:t>Maximum: 2.5 days</a:t>
            </a:r>
          </a:p>
          <a:p>
            <a:pPr lvl="1">
              <a:buClr>
                <a:schemeClr val="accent2"/>
              </a:buClr>
              <a:buFont typeface="Wingdings" panose="05000000000000000000" pitchFamily="2" charset="2"/>
              <a:buChar char="Ø"/>
            </a:pPr>
            <a:r>
              <a:rPr lang="en-US" altLang="zh-TW" sz="2000" dirty="0"/>
              <a:t>Average: 1.5days</a:t>
            </a:r>
          </a:p>
          <a:p>
            <a:pPr>
              <a:buClr>
                <a:schemeClr val="accent2"/>
              </a:buClr>
              <a:buFont typeface="Wingdings" panose="05000000000000000000" pitchFamily="2" charset="2"/>
              <a:buChar char="Ø"/>
            </a:pPr>
            <a:r>
              <a:rPr lang="en-US" altLang="zh-TW" sz="2400" dirty="0"/>
              <a:t>Adversary’s Challenge:</a:t>
            </a:r>
          </a:p>
          <a:p>
            <a:pPr lvl="1">
              <a:buClr>
                <a:schemeClr val="accent2"/>
              </a:buClr>
              <a:buFont typeface="Wingdings" panose="05000000000000000000" pitchFamily="2" charset="2"/>
              <a:buChar char="Ø"/>
            </a:pPr>
            <a:r>
              <a:rPr lang="en-US" altLang="zh-TW" sz="2000" dirty="0" err="1"/>
              <a:t>DDoS</a:t>
            </a:r>
            <a:r>
              <a:rPr lang="en-US" altLang="zh-TW" sz="2000" dirty="0"/>
              <a:t> Attacks are  </a:t>
            </a:r>
            <a:r>
              <a:rPr lang="en-US" altLang="zh-TW" sz="2000" u="sng" dirty="0"/>
              <a:t>either</a:t>
            </a:r>
            <a:r>
              <a:rPr lang="en-US" altLang="zh-TW" sz="2000" dirty="0"/>
              <a:t> Persistent </a:t>
            </a:r>
            <a:r>
              <a:rPr lang="en-US" altLang="zh-TW" sz="2000" u="sng" dirty="0"/>
              <a:t>or</a:t>
            </a:r>
            <a:r>
              <a:rPr lang="en-US" altLang="zh-TW" sz="2000" dirty="0"/>
              <a:t> Scalable to N Servers</a:t>
            </a:r>
          </a:p>
          <a:p>
            <a:pPr lvl="2">
              <a:buClr>
                <a:schemeClr val="accent2"/>
              </a:buClr>
              <a:buFont typeface="Wingdings" panose="05000000000000000000" pitchFamily="2" charset="2"/>
              <a:buChar char="Ø"/>
            </a:pPr>
            <a:r>
              <a:rPr lang="en-US" altLang="zh-TW" sz="1800" dirty="0"/>
              <a:t>N traffic to 1 server =&gt; high-intensity traffic </a:t>
            </a:r>
            <a:r>
              <a:rPr lang="en-US" altLang="zh-TW" sz="1800" u="sng" dirty="0"/>
              <a:t>triggers network detection</a:t>
            </a:r>
          </a:p>
          <a:p>
            <a:pPr lvl="2">
              <a:buClr>
                <a:schemeClr val="accent2"/>
              </a:buClr>
              <a:buFont typeface="Wingdings" panose="05000000000000000000" pitchFamily="2" charset="2"/>
              <a:buChar char="Ø"/>
            </a:pPr>
            <a:r>
              <a:rPr lang="en-US" altLang="zh-TW" sz="1800" dirty="0"/>
              <a:t>Detection not triggered =&gt; low-intensity traffic is insufficient for N </a:t>
            </a:r>
            <a:r>
              <a:rPr lang="en-US" altLang="zh-TW" sz="1800" dirty="0" err="1"/>
              <a:t>srevers</a:t>
            </a:r>
            <a:r>
              <a:rPr lang="en-US" altLang="zh-TW" sz="1800" dirty="0"/>
              <a:t>  </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937D58-9022-416A-BC50-57D05CCAFF70}" type="slidenum">
              <a:rPr kumimoji="0" lang="zh-TW" altLang="en-US" sz="1050" b="0" i="0" u="none" strike="noStrike" kern="1200" cap="none" spc="0" normalizeH="0" baseline="0" noProof="0" smtClean="0">
                <a:ln>
                  <a:noFill/>
                </a:ln>
                <a:solidFill>
                  <a:srgbClr val="FFFFFF"/>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050" b="0" i="0" u="none" strike="noStrike" kern="1200" cap="none" spc="0" normalizeH="0" baseline="0" noProof="0">
              <a:ln>
                <a:noFill/>
              </a:ln>
              <a:solidFill>
                <a:srgbClr val="FFFFFF"/>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92657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Picture 2"/>
          <p:cNvPicPr/>
          <p:nvPr/>
        </p:nvPicPr>
        <p:blipFill>
          <a:blip r:embed="rId3"/>
          <a:stretch/>
        </p:blipFill>
        <p:spPr>
          <a:xfrm>
            <a:off x="0" y="187920"/>
            <a:ext cx="9143640" cy="5720040"/>
          </a:xfrm>
          <a:prstGeom prst="rect">
            <a:avLst/>
          </a:prstGeom>
          <a:ln>
            <a:noFill/>
          </a:ln>
        </p:spPr>
      </p:pic>
      <p:sp>
        <p:nvSpPr>
          <p:cNvPr id="331" name="CustomShape 1"/>
          <p:cNvSpPr/>
          <p:nvPr/>
        </p:nvSpPr>
        <p:spPr>
          <a:xfrm>
            <a:off x="178920" y="5992920"/>
            <a:ext cx="8646840" cy="729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NZ" sz="1400" b="0" strike="noStrike" spc="-1">
                <a:solidFill>
                  <a:srgbClr val="000000"/>
                </a:solidFill>
                <a:uFill>
                  <a:solidFill>
                    <a:srgbClr val="FFFFFF"/>
                  </a:solidFill>
                </a:uFill>
                <a:latin typeface="Arial"/>
                <a:ea typeface="Arial"/>
              </a:rPr>
              <a:t>New Years day 2016 for multiple hours – peaked at 602Gbps twice the maximum ever seen before.</a:t>
            </a:r>
            <a:endParaRPr lang="en-NZ" sz="1800" b="0" strike="noStrike" spc="-1">
              <a:solidFill>
                <a:srgbClr val="000000"/>
              </a:solidFill>
              <a:uFill>
                <a:solidFill>
                  <a:srgbClr val="FFFFFF"/>
                </a:solidFill>
              </a:uFill>
              <a:latin typeface="Arial"/>
            </a:endParaRPr>
          </a:p>
          <a:p>
            <a:pPr>
              <a:lnSpc>
                <a:spcPct val="100000"/>
              </a:lnSpc>
            </a:pPr>
            <a:r>
              <a:rPr lang="en-NZ" sz="1400" b="0" strike="noStrike" spc="-1">
                <a:solidFill>
                  <a:srgbClr val="000000"/>
                </a:solidFill>
                <a:uFill>
                  <a:solidFill>
                    <a:srgbClr val="FFFFFF"/>
                  </a:solidFill>
                </a:uFill>
                <a:latin typeface="Arial"/>
                <a:ea typeface="Arial"/>
              </a:rPr>
              <a:t>May have used a tool “DDoS as a service”  - BangStresser. Might have simply been a marketing campaign 
for the tool itself.</a:t>
            </a:r>
            <a:endParaRPr lang="en-NZ"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 – </a:t>
            </a:r>
            <a:r>
              <a:rPr lang="en-US" altLang="zh-TW" sz="3600" dirty="0"/>
              <a:t>Crossfire Attack</a:t>
            </a:r>
            <a:endParaRPr lang="zh-TW" altLang="en-US" sz="3600" dirty="0"/>
          </a:p>
        </p:txBody>
      </p:sp>
      <p:sp>
        <p:nvSpPr>
          <p:cNvPr id="3" name="內容版面配置區 2"/>
          <p:cNvSpPr>
            <a:spLocks noGrp="1"/>
          </p:cNvSpPr>
          <p:nvPr>
            <p:ph idx="1"/>
          </p:nvPr>
        </p:nvSpPr>
        <p:spPr/>
        <p:txBody>
          <a:bodyPr>
            <a:normAutofit/>
          </a:bodyPr>
          <a:lstStyle/>
          <a:p>
            <a:pPr>
              <a:buClr>
                <a:schemeClr val="accent2"/>
              </a:buClr>
              <a:buFont typeface="Wingdings" panose="05000000000000000000" pitchFamily="2" charset="2"/>
              <a:buChar char="Ø"/>
            </a:pPr>
            <a:r>
              <a:rPr lang="en-US" altLang="zh-TW" sz="2400" dirty="0"/>
              <a:t>Link flooding by botnets cannot be easily countered</a:t>
            </a:r>
          </a:p>
          <a:p>
            <a:pPr lvl="1">
              <a:buClr>
                <a:schemeClr val="accent2"/>
              </a:buClr>
              <a:buFont typeface="Wingdings" panose="05000000000000000000" pitchFamily="2" charset="2"/>
              <a:buChar char="Ø"/>
            </a:pPr>
            <a:r>
              <a:rPr lang="en-US" altLang="zh-TW" sz="2200" dirty="0"/>
              <a:t>Spoofed IP addresses.</a:t>
            </a:r>
          </a:p>
          <a:p>
            <a:pPr lvl="1">
              <a:buClr>
                <a:schemeClr val="accent2"/>
              </a:buClr>
              <a:buFont typeface="Wingdings" panose="05000000000000000000" pitchFamily="2" charset="2"/>
              <a:buChar char="Ø"/>
            </a:pPr>
            <a:r>
              <a:rPr lang="en-US" altLang="zh-TW" sz="2200" dirty="0"/>
              <a:t>Can flood links  without using  unwanted traffic.</a:t>
            </a:r>
          </a:p>
          <a:p>
            <a:pPr lvl="1">
              <a:buClr>
                <a:schemeClr val="accent2"/>
              </a:buClr>
              <a:buFont typeface="Wingdings" panose="05000000000000000000" pitchFamily="2" charset="2"/>
              <a:buChar char="Ø"/>
            </a:pPr>
            <a:r>
              <a:rPr lang="en-US" altLang="zh-TW" sz="2200" dirty="0"/>
              <a:t>Launch an attack with low-intensity traffic flows that cross a targeted  link at roughly the same time and flood it.</a:t>
            </a:r>
          </a:p>
          <a:p>
            <a:pPr marL="384048" lvl="2" indent="0">
              <a:buClr>
                <a:schemeClr val="accent2"/>
              </a:buClr>
              <a:buNone/>
            </a:pPr>
            <a:endParaRPr lang="en-US" altLang="zh-TW"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937D58-9022-416A-BC50-57D05CCAFF70}" type="slidenum">
              <a:rPr kumimoji="0" lang="zh-TW" altLang="en-US" sz="1050" b="0" i="0" u="none" strike="noStrike" kern="1200" cap="none" spc="0" normalizeH="0" baseline="0" noProof="0" smtClean="0">
                <a:ln>
                  <a:noFill/>
                </a:ln>
                <a:solidFill>
                  <a:srgbClr val="FFFFFF"/>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050" b="0" i="0" u="none" strike="noStrike" kern="1200" cap="none" spc="0" normalizeH="0" baseline="0" noProof="0">
              <a:ln>
                <a:noFill/>
              </a:ln>
              <a:solidFill>
                <a:srgbClr val="FFFFFF"/>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6115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a:buClr>
                <a:schemeClr val="accent2"/>
              </a:buClr>
              <a:buFont typeface="Wingdings" panose="05000000000000000000" pitchFamily="2" charset="2"/>
              <a:buChar char="Ø"/>
            </a:pPr>
            <a:r>
              <a:rPr lang="en-US" altLang="zh-TW" sz="2400" dirty="0"/>
              <a:t>A link-flooding attack that degrades/cuts off network connections of scalable N-server area persistently.</a:t>
            </a:r>
          </a:p>
          <a:p>
            <a:pPr>
              <a:buClr>
                <a:schemeClr val="accent2"/>
              </a:buClr>
              <a:buFont typeface="Wingdings" panose="05000000000000000000" pitchFamily="2" charset="2"/>
              <a:buChar char="Ø"/>
            </a:pPr>
            <a:r>
              <a:rPr lang="en-US" altLang="zh-TW" sz="2200" dirty="0"/>
              <a:t>Scalable N-Server areas</a:t>
            </a:r>
          </a:p>
          <a:p>
            <a:pPr lvl="1">
              <a:buClr>
                <a:schemeClr val="accent2"/>
              </a:buClr>
              <a:buFont typeface="Wingdings" panose="05000000000000000000" pitchFamily="2" charset="2"/>
              <a:buChar char="Ø"/>
            </a:pPr>
            <a:r>
              <a:rPr lang="en-US" altLang="zh-TW" sz="2000" dirty="0"/>
              <a:t>N = small(e.g., 1-1000 servers), medium(e.g., all servers in a US state), large(e.g., the West Coast of the US)</a:t>
            </a:r>
          </a:p>
          <a:p>
            <a:pPr>
              <a:buClr>
                <a:schemeClr val="accent2"/>
              </a:buClr>
              <a:buFont typeface="Wingdings" panose="05000000000000000000" pitchFamily="2" charset="2"/>
              <a:buChar char="Ø"/>
            </a:pPr>
            <a:r>
              <a:rPr lang="en-US" altLang="zh-TW" sz="2200" dirty="0"/>
              <a:t>Persistent:</a:t>
            </a:r>
          </a:p>
          <a:p>
            <a:pPr lvl="1">
              <a:buClr>
                <a:schemeClr val="accent2"/>
              </a:buClr>
              <a:buFont typeface="Wingdings" panose="05000000000000000000" pitchFamily="2" charset="2"/>
              <a:buChar char="Ø"/>
            </a:pPr>
            <a:r>
              <a:rPr lang="en-US" altLang="zh-TW" sz="2000" dirty="0"/>
              <a:t>Attack traffic is indistinguishable from legitimate</a:t>
            </a:r>
          </a:p>
          <a:p>
            <a:pPr lvl="2">
              <a:buClr>
                <a:schemeClr val="accent2"/>
              </a:buClr>
              <a:buFont typeface="Wingdings" panose="05000000000000000000" pitchFamily="2" charset="2"/>
              <a:buChar char="Ø"/>
            </a:pPr>
            <a:r>
              <a:rPr lang="en-US" altLang="zh-TW" sz="1800" dirty="0"/>
              <a:t>Low-rate, changing sets of flows</a:t>
            </a:r>
          </a:p>
          <a:p>
            <a:pPr lvl="1">
              <a:buClr>
                <a:schemeClr val="accent2"/>
              </a:buClr>
              <a:buFont typeface="Wingdings" panose="05000000000000000000" pitchFamily="2" charset="2"/>
              <a:buChar char="Ø"/>
            </a:pPr>
            <a:r>
              <a:rPr lang="en-US" altLang="zh-TW" dirty="0"/>
              <a:t>Attack is “ moving target ” for same N-server area</a:t>
            </a:r>
          </a:p>
          <a:p>
            <a:pPr lvl="2">
              <a:buClr>
                <a:schemeClr val="accent2"/>
              </a:buClr>
              <a:buFont typeface="Wingdings" panose="05000000000000000000" pitchFamily="2" charset="2"/>
              <a:buChar char="Ø"/>
            </a:pPr>
            <a:r>
              <a:rPr lang="en-US" altLang="zh-TW" sz="1800" dirty="0"/>
              <a:t>Changing target links before triggering alarms</a:t>
            </a:r>
          </a:p>
          <a:p>
            <a:pPr marL="384048" lvl="2" indent="0">
              <a:buClr>
                <a:schemeClr val="accent2"/>
              </a:buClr>
              <a:buNone/>
            </a:pPr>
            <a:endParaRPr lang="en-US" altLang="zh-TW" dirty="0"/>
          </a:p>
        </p:txBody>
      </p:sp>
      <p:sp>
        <p:nvSpPr>
          <p:cNvPr id="5" name="標題 1"/>
          <p:cNvSpPr txBox="1">
            <a:spLocks/>
          </p:cNvSpPr>
          <p:nvPr/>
        </p:nvSpPr>
        <p:spPr>
          <a:xfrm>
            <a:off x="975360" y="439004"/>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TW" dirty="0"/>
              <a:t>INTRODUCTION – </a:t>
            </a:r>
            <a:r>
              <a:rPr lang="en-US" altLang="zh-TW" sz="3600" dirty="0"/>
              <a:t>Crossfire Attack</a:t>
            </a:r>
            <a:endParaRPr lang="zh-TW" altLang="en-US" sz="3600" dirty="0"/>
          </a:p>
        </p:txBody>
      </p:sp>
      <p:sp>
        <p:nvSpPr>
          <p:cNvPr id="2" name="投影片編號版面配置區 1"/>
          <p:cNvSpPr>
            <a:spLocks noGrp="1"/>
          </p:cNvSpPr>
          <p:nvPr>
            <p:ph type="sldNum" sz="quarter" idx="12"/>
          </p:nvPr>
        </p:nvSpPr>
        <p:spPr/>
        <p:txBody>
          <a:bodyPr/>
          <a:lstStyle/>
          <a:p>
            <a:fld id="{7F937D58-9022-416A-BC50-57D05CCAFF70}" type="slidenum">
              <a:rPr lang="zh-TW" altLang="en-US" smtClean="0"/>
              <a:t>31</a:t>
            </a:fld>
            <a:endParaRPr lang="zh-TW" altLang="en-US"/>
          </a:p>
        </p:txBody>
      </p:sp>
    </p:spTree>
    <p:extLst>
      <p:ext uri="{BB962C8B-B14F-4D97-AF65-F5344CB8AC3E}">
        <p14:creationId xmlns:p14="http://schemas.microsoft.com/office/powerpoint/2010/main" val="3863649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975360" y="439004"/>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TW" dirty="0"/>
              <a:t>INTRODUCTION – </a:t>
            </a:r>
            <a:r>
              <a:rPr lang="en-US" altLang="zh-TW" sz="3600" dirty="0"/>
              <a:t>Definitions</a:t>
            </a:r>
            <a:endParaRPr lang="zh-TW" altLang="en-US" sz="3600" dirty="0"/>
          </a:p>
        </p:txBody>
      </p:sp>
      <p:pic>
        <p:nvPicPr>
          <p:cNvPr id="5" name="圖片 4"/>
          <p:cNvPicPr>
            <a:picLocks noChangeAspect="1"/>
          </p:cNvPicPr>
          <p:nvPr/>
        </p:nvPicPr>
        <p:blipFill>
          <a:blip r:embed="rId2"/>
          <a:stretch>
            <a:fillRect/>
          </a:stretch>
        </p:blipFill>
        <p:spPr>
          <a:xfrm>
            <a:off x="632995" y="2003369"/>
            <a:ext cx="7765352" cy="4092468"/>
          </a:xfrm>
          <a:prstGeom prst="rect">
            <a:avLst/>
          </a:prstGeom>
        </p:spPr>
      </p:pic>
      <p:sp>
        <p:nvSpPr>
          <p:cNvPr id="2" name="投影片編號版面配置區 1"/>
          <p:cNvSpPr>
            <a:spLocks noGrp="1"/>
          </p:cNvSpPr>
          <p:nvPr>
            <p:ph type="sldNum" sz="quarter" idx="12"/>
          </p:nvPr>
        </p:nvSpPr>
        <p:spPr/>
        <p:txBody>
          <a:bodyPr/>
          <a:lstStyle/>
          <a:p>
            <a:fld id="{7F937D58-9022-416A-BC50-57D05CCAFF70}" type="slidenum">
              <a:rPr lang="zh-TW" altLang="en-US" smtClean="0"/>
              <a:t>32</a:t>
            </a:fld>
            <a:endParaRPr lang="zh-TW" altLang="en-US"/>
          </a:p>
        </p:txBody>
      </p:sp>
    </p:spTree>
    <p:extLst>
      <p:ext uri="{BB962C8B-B14F-4D97-AF65-F5344CB8AC3E}">
        <p14:creationId xmlns:p14="http://schemas.microsoft.com/office/powerpoint/2010/main" val="3884464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22959" y="1845734"/>
            <a:ext cx="7543801" cy="407015"/>
          </a:xfrm>
        </p:spPr>
        <p:txBody>
          <a:bodyPr>
            <a:noAutofit/>
          </a:bodyPr>
          <a:lstStyle/>
          <a:p>
            <a:pPr>
              <a:buClr>
                <a:schemeClr val="accent2"/>
              </a:buClr>
              <a:buFont typeface="Wingdings" panose="05000000000000000000" pitchFamily="2" charset="2"/>
              <a:buChar char="Ø"/>
            </a:pPr>
            <a:r>
              <a:rPr lang="en-US" altLang="zh-TW" sz="2400" dirty="0"/>
              <a:t>Attack flows =&gt; Indistinguishable from legitimate</a:t>
            </a:r>
            <a:endParaRPr lang="zh-TW" altLang="en-US" sz="2400" dirty="0"/>
          </a:p>
        </p:txBody>
      </p:sp>
      <p:sp>
        <p:nvSpPr>
          <p:cNvPr id="4" name="標題 1"/>
          <p:cNvSpPr txBox="1">
            <a:spLocks/>
          </p:cNvSpPr>
          <p:nvPr/>
        </p:nvSpPr>
        <p:spPr>
          <a:xfrm>
            <a:off x="975360" y="439004"/>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TW" dirty="0"/>
              <a:t>INTRODUCTION – </a:t>
            </a:r>
            <a:r>
              <a:rPr lang="en-US" altLang="zh-TW" sz="3600" dirty="0"/>
              <a:t>1 link crossfire</a:t>
            </a:r>
            <a:endParaRPr lang="zh-TW" altLang="en-US" sz="3600" dirty="0"/>
          </a:p>
        </p:txBody>
      </p:sp>
      <p:pic>
        <p:nvPicPr>
          <p:cNvPr id="5" name="圖片 4"/>
          <p:cNvPicPr>
            <a:picLocks noChangeAspect="1"/>
          </p:cNvPicPr>
          <p:nvPr/>
        </p:nvPicPr>
        <p:blipFill>
          <a:blip r:embed="rId2"/>
          <a:stretch>
            <a:fillRect/>
          </a:stretch>
        </p:blipFill>
        <p:spPr>
          <a:xfrm>
            <a:off x="635472" y="2475051"/>
            <a:ext cx="7883688" cy="2898686"/>
          </a:xfrm>
          <a:prstGeom prst="rect">
            <a:avLst/>
          </a:prstGeom>
        </p:spPr>
      </p:pic>
      <p:pic>
        <p:nvPicPr>
          <p:cNvPr id="6" name="圖片 5"/>
          <p:cNvPicPr>
            <a:picLocks noChangeAspect="1"/>
          </p:cNvPicPr>
          <p:nvPr/>
        </p:nvPicPr>
        <p:blipFill>
          <a:blip r:embed="rId3"/>
          <a:stretch>
            <a:fillRect/>
          </a:stretch>
        </p:blipFill>
        <p:spPr>
          <a:xfrm>
            <a:off x="730005" y="2585258"/>
            <a:ext cx="7610910" cy="2994155"/>
          </a:xfrm>
          <a:prstGeom prst="rect">
            <a:avLst/>
          </a:prstGeom>
        </p:spPr>
      </p:pic>
      <p:sp>
        <p:nvSpPr>
          <p:cNvPr id="2" name="投影片編號版面配置區 1"/>
          <p:cNvSpPr>
            <a:spLocks noGrp="1"/>
          </p:cNvSpPr>
          <p:nvPr>
            <p:ph type="sldNum" sz="quarter" idx="12"/>
          </p:nvPr>
        </p:nvSpPr>
        <p:spPr/>
        <p:txBody>
          <a:bodyPr/>
          <a:lstStyle/>
          <a:p>
            <a:fld id="{7F937D58-9022-416A-BC50-57D05CCAFF70}" type="slidenum">
              <a:rPr lang="zh-TW" altLang="en-US" smtClean="0"/>
              <a:t>33</a:t>
            </a:fld>
            <a:endParaRPr lang="zh-TW" altLang="en-US"/>
          </a:p>
        </p:txBody>
      </p:sp>
    </p:spTree>
    <p:extLst>
      <p:ext uri="{BB962C8B-B14F-4D97-AF65-F5344CB8AC3E}">
        <p14:creationId xmlns:p14="http://schemas.microsoft.com/office/powerpoint/2010/main" val="26557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pPr>
              <a:buClr>
                <a:schemeClr val="accent2"/>
              </a:buClr>
              <a:buFont typeface="Wingdings" panose="05000000000000000000" pitchFamily="2" charset="2"/>
              <a:buChar char="Ø"/>
            </a:pPr>
            <a:r>
              <a:rPr lang="en-US" altLang="zh-TW" sz="2400" dirty="0"/>
              <a:t>Attack flows =&gt; Alarms not triggered</a:t>
            </a:r>
            <a:endParaRPr lang="zh-TW" altLang="en-US" sz="2400" dirty="0"/>
          </a:p>
        </p:txBody>
      </p:sp>
      <p:sp>
        <p:nvSpPr>
          <p:cNvPr id="4" name="標題 1"/>
          <p:cNvSpPr txBox="1">
            <a:spLocks/>
          </p:cNvSpPr>
          <p:nvPr/>
        </p:nvSpPr>
        <p:spPr>
          <a:xfrm>
            <a:off x="975360" y="439004"/>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TW" dirty="0"/>
              <a:t>INTRODUCTION – </a:t>
            </a:r>
            <a:r>
              <a:rPr lang="en-US" altLang="zh-TW" sz="3600" dirty="0"/>
              <a:t>1 link crossfire</a:t>
            </a:r>
            <a:endParaRPr lang="zh-TW" altLang="en-US" sz="3600" dirty="0"/>
          </a:p>
        </p:txBody>
      </p:sp>
      <p:pic>
        <p:nvPicPr>
          <p:cNvPr id="5" name="圖片 4"/>
          <p:cNvPicPr>
            <a:picLocks noChangeAspect="1"/>
          </p:cNvPicPr>
          <p:nvPr/>
        </p:nvPicPr>
        <p:blipFill>
          <a:blip r:embed="rId2"/>
          <a:stretch>
            <a:fillRect/>
          </a:stretch>
        </p:blipFill>
        <p:spPr>
          <a:xfrm>
            <a:off x="538423" y="2223936"/>
            <a:ext cx="7980737" cy="2689502"/>
          </a:xfrm>
          <a:prstGeom prst="rect">
            <a:avLst/>
          </a:prstGeom>
        </p:spPr>
      </p:pic>
      <p:sp>
        <p:nvSpPr>
          <p:cNvPr id="6" name="文字方塊 5"/>
          <p:cNvSpPr txBox="1"/>
          <p:nvPr/>
        </p:nvSpPr>
        <p:spPr>
          <a:xfrm>
            <a:off x="3099001" y="4788779"/>
            <a:ext cx="2859579" cy="369332"/>
          </a:xfrm>
          <a:prstGeom prst="rect">
            <a:avLst/>
          </a:prstGeom>
          <a:noFill/>
        </p:spPr>
        <p:txBody>
          <a:bodyPr wrap="square" rtlCol="0">
            <a:spAutoFit/>
          </a:bodyPr>
          <a:lstStyle/>
          <a:p>
            <a:r>
              <a:rPr lang="en-US" altLang="zh-TW" dirty="0">
                <a:solidFill>
                  <a:schemeClr val="bg1">
                    <a:lumMod val="50000"/>
                  </a:schemeClr>
                </a:solidFill>
              </a:rPr>
              <a:t>link-failure detection latency,  </a:t>
            </a:r>
            <a:endParaRPr lang="zh-TW" altLang="en-US" dirty="0">
              <a:solidFill>
                <a:schemeClr val="bg1">
                  <a:lumMod val="50000"/>
                </a:schemeClr>
              </a:solidFill>
            </a:endParaRPr>
          </a:p>
        </p:txBody>
      </p:sp>
      <p:pic>
        <p:nvPicPr>
          <p:cNvPr id="7" name="圖片 6"/>
          <p:cNvPicPr>
            <a:picLocks noChangeAspect="1"/>
          </p:cNvPicPr>
          <p:nvPr/>
        </p:nvPicPr>
        <p:blipFill>
          <a:blip r:embed="rId3"/>
          <a:stretch>
            <a:fillRect/>
          </a:stretch>
        </p:blipFill>
        <p:spPr>
          <a:xfrm>
            <a:off x="5958580" y="4890887"/>
            <a:ext cx="390697" cy="272005"/>
          </a:xfrm>
          <a:prstGeom prst="rect">
            <a:avLst/>
          </a:prstGeom>
        </p:spPr>
      </p:pic>
      <p:sp>
        <p:nvSpPr>
          <p:cNvPr id="8" name="文字方塊 7"/>
          <p:cNvSpPr txBox="1"/>
          <p:nvPr/>
        </p:nvSpPr>
        <p:spPr>
          <a:xfrm>
            <a:off x="2076761" y="5160393"/>
            <a:ext cx="5753827" cy="1200329"/>
          </a:xfrm>
          <a:prstGeom prst="rect">
            <a:avLst/>
          </a:prstGeom>
          <a:noFill/>
        </p:spPr>
        <p:txBody>
          <a:bodyPr wrap="square" rtlCol="0">
            <a:spAutoFit/>
          </a:bodyPr>
          <a:lstStyle/>
          <a:p>
            <a:r>
              <a:rPr lang="en-US" altLang="zh-TW" dirty="0">
                <a:solidFill>
                  <a:schemeClr val="bg1">
                    <a:lumMod val="50000"/>
                  </a:schemeClr>
                </a:solidFill>
              </a:rPr>
              <a:t>Interior Gateway Protocol(IGP) routers (OSPF) </a:t>
            </a:r>
          </a:p>
          <a:p>
            <a:r>
              <a:rPr lang="en-US" altLang="zh-TW" dirty="0">
                <a:solidFill>
                  <a:schemeClr val="bg1">
                    <a:lumMod val="50000"/>
                  </a:schemeClr>
                </a:solidFill>
              </a:rPr>
              <a:t>Default waiting time: 40sec, Failure detection: 217 sec</a:t>
            </a:r>
          </a:p>
          <a:p>
            <a:r>
              <a:rPr lang="en-US" altLang="zh-TW" dirty="0">
                <a:solidFill>
                  <a:schemeClr val="bg1">
                    <a:lumMod val="50000"/>
                  </a:schemeClr>
                </a:solidFill>
              </a:rPr>
              <a:t>Exterior Gateway Protocol(EGP) routers(BGP) </a:t>
            </a:r>
          </a:p>
          <a:p>
            <a:r>
              <a:rPr lang="en-US" altLang="zh-TW" dirty="0">
                <a:solidFill>
                  <a:schemeClr val="bg1">
                    <a:lumMod val="50000"/>
                  </a:schemeClr>
                </a:solidFill>
              </a:rPr>
              <a:t>Default waiting time: 180sec, Failure detection : 1,076 sec</a:t>
            </a:r>
            <a:endParaRPr lang="zh-TW" altLang="en-US" dirty="0">
              <a:solidFill>
                <a:schemeClr val="bg1">
                  <a:lumMod val="50000"/>
                </a:schemeClr>
              </a:solidFill>
            </a:endParaRPr>
          </a:p>
        </p:txBody>
      </p:sp>
      <p:sp>
        <p:nvSpPr>
          <p:cNvPr id="2" name="投影片編號版面配置區 1"/>
          <p:cNvSpPr>
            <a:spLocks noGrp="1"/>
          </p:cNvSpPr>
          <p:nvPr>
            <p:ph type="sldNum" sz="quarter" idx="12"/>
          </p:nvPr>
        </p:nvSpPr>
        <p:spPr/>
        <p:txBody>
          <a:bodyPr/>
          <a:lstStyle/>
          <a:p>
            <a:fld id="{7F937D58-9022-416A-BC50-57D05CCAFF70}" type="slidenum">
              <a:rPr lang="zh-TW" altLang="en-US" smtClean="0"/>
              <a:t>34</a:t>
            </a:fld>
            <a:endParaRPr lang="zh-TW" altLang="en-US"/>
          </a:p>
        </p:txBody>
      </p:sp>
    </p:spTree>
    <p:extLst>
      <p:ext uri="{BB962C8B-B14F-4D97-AF65-F5344CB8AC3E}">
        <p14:creationId xmlns:p14="http://schemas.microsoft.com/office/powerpoint/2010/main" val="1009243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chemeClr val="tx1"/>
                </a:solidFill>
              </a:rPr>
              <a:t>THE CROSSFIRE</a:t>
            </a:r>
            <a:r>
              <a:rPr lang="zh-TW" altLang="en-US" dirty="0">
                <a:solidFill>
                  <a:schemeClr val="tx1"/>
                </a:solidFill>
              </a:rPr>
              <a:t> </a:t>
            </a:r>
            <a:r>
              <a:rPr lang="en-US" altLang="zh-TW" dirty="0">
                <a:solidFill>
                  <a:schemeClr val="tx1"/>
                </a:solidFill>
              </a:rPr>
              <a:t>ATTACK</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231533" y="1737362"/>
            <a:ext cx="4147347" cy="4588692"/>
          </a:xfrm>
          <a:prstGeom prst="rect">
            <a:avLst/>
          </a:prstGeom>
        </p:spPr>
      </p:pic>
      <p:sp>
        <p:nvSpPr>
          <p:cNvPr id="3" name="投影片編號版面配置區 2"/>
          <p:cNvSpPr>
            <a:spLocks noGrp="1"/>
          </p:cNvSpPr>
          <p:nvPr>
            <p:ph type="sldNum" sz="quarter" idx="12"/>
          </p:nvPr>
        </p:nvSpPr>
        <p:spPr/>
        <p:txBody>
          <a:bodyPr/>
          <a:lstStyle/>
          <a:p>
            <a:fld id="{7F937D58-9022-416A-BC50-57D05CCAFF70}" type="slidenum">
              <a:rPr lang="zh-TW" altLang="en-US" smtClean="0"/>
              <a:t>35</a:t>
            </a:fld>
            <a:endParaRPr lang="zh-TW" altLang="en-US"/>
          </a:p>
        </p:txBody>
      </p:sp>
    </p:spTree>
    <p:extLst>
      <p:ext uri="{BB962C8B-B14F-4D97-AF65-F5344CB8AC3E}">
        <p14:creationId xmlns:p14="http://schemas.microsoft.com/office/powerpoint/2010/main" val="922003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a:buClr>
                <a:schemeClr val="accent2"/>
              </a:buClr>
              <a:buFont typeface="Wingdings" panose="05000000000000000000" pitchFamily="2" charset="2"/>
              <a:buChar char="Ø"/>
            </a:pPr>
            <a:r>
              <a:rPr lang="en-US" altLang="zh-TW" sz="2400" dirty="0"/>
              <a:t>Public servers : </a:t>
            </a:r>
          </a:p>
          <a:p>
            <a:pPr lvl="1">
              <a:buClr>
                <a:schemeClr val="accent2"/>
              </a:buClr>
              <a:buFont typeface="Wingdings" panose="05000000000000000000" pitchFamily="2" charset="2"/>
              <a:buChar char="Ø"/>
            </a:pPr>
            <a:r>
              <a:rPr lang="en-US" altLang="zh-TW" sz="2000" dirty="0"/>
              <a:t>To construct an attack topology centered at target area</a:t>
            </a:r>
          </a:p>
          <a:p>
            <a:pPr>
              <a:buClr>
                <a:schemeClr val="accent2"/>
              </a:buClr>
              <a:buFont typeface="Wingdings" panose="05000000000000000000" pitchFamily="2" charset="2"/>
              <a:buChar char="Ø"/>
            </a:pPr>
            <a:r>
              <a:rPr lang="en-US" altLang="zh-TW" sz="2400" dirty="0"/>
              <a:t>Decoy servers: </a:t>
            </a:r>
          </a:p>
          <a:p>
            <a:pPr lvl="1">
              <a:buClr>
                <a:schemeClr val="accent2"/>
              </a:buClr>
              <a:buFont typeface="Wingdings" panose="05000000000000000000" pitchFamily="2" charset="2"/>
              <a:buChar char="Ø"/>
            </a:pPr>
            <a:r>
              <a:rPr lang="en-US" altLang="zh-TW" sz="2000" dirty="0"/>
              <a:t>To create attack flow</a:t>
            </a:r>
            <a:endParaRPr lang="zh-TW" altLang="en-US" sz="2000" dirty="0"/>
          </a:p>
          <a:p>
            <a:pPr>
              <a:buClr>
                <a:schemeClr val="accent2"/>
              </a:buClr>
              <a:buFont typeface="Wingdings" panose="05000000000000000000" pitchFamily="2" charset="2"/>
              <a:buChar char="Ø"/>
            </a:pPr>
            <a:endParaRPr lang="en-US" altLang="zh-TW" dirty="0"/>
          </a:p>
        </p:txBody>
      </p:sp>
      <p:sp>
        <p:nvSpPr>
          <p:cNvPr id="4" name="標題 1"/>
          <p:cNvSpPr txBox="1">
            <a:spLocks/>
          </p:cNvSpPr>
          <p:nvPr/>
        </p:nvSpPr>
        <p:spPr>
          <a:xfrm>
            <a:off x="975360" y="439004"/>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TW" dirty="0">
                <a:solidFill>
                  <a:schemeClr val="tx1"/>
                </a:solidFill>
              </a:rPr>
              <a:t>THE CROSSFIRE</a:t>
            </a:r>
            <a:r>
              <a:rPr lang="zh-TW" altLang="en-US" dirty="0">
                <a:solidFill>
                  <a:schemeClr val="tx1"/>
                </a:solidFill>
              </a:rPr>
              <a:t> </a:t>
            </a:r>
            <a:r>
              <a:rPr lang="en-US" altLang="zh-TW" dirty="0">
                <a:solidFill>
                  <a:schemeClr val="tx1"/>
                </a:solidFill>
              </a:rPr>
              <a:t>ATTACK</a:t>
            </a:r>
            <a:endParaRPr lang="zh-TW" altLang="en-US" dirty="0"/>
          </a:p>
        </p:txBody>
      </p:sp>
      <p:sp>
        <p:nvSpPr>
          <p:cNvPr id="2" name="投影片編號版面配置區 1"/>
          <p:cNvSpPr>
            <a:spLocks noGrp="1"/>
          </p:cNvSpPr>
          <p:nvPr>
            <p:ph type="sldNum" sz="quarter" idx="12"/>
          </p:nvPr>
        </p:nvSpPr>
        <p:spPr/>
        <p:txBody>
          <a:bodyPr/>
          <a:lstStyle/>
          <a:p>
            <a:fld id="{7F937D58-9022-416A-BC50-57D05CCAFF70}" type="slidenum">
              <a:rPr lang="zh-TW" altLang="en-US" smtClean="0"/>
              <a:t>36</a:t>
            </a:fld>
            <a:endParaRPr lang="zh-TW" altLang="en-US"/>
          </a:p>
        </p:txBody>
      </p:sp>
    </p:spTree>
    <p:extLst>
      <p:ext uri="{BB962C8B-B14F-4D97-AF65-F5344CB8AC3E}">
        <p14:creationId xmlns:p14="http://schemas.microsoft.com/office/powerpoint/2010/main" val="567078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800793" y="439004"/>
            <a:ext cx="8941724"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TW" dirty="0">
                <a:solidFill>
                  <a:schemeClr val="tx1"/>
                </a:solidFill>
              </a:rPr>
              <a:t>ATTACK - Step 1 : </a:t>
            </a:r>
            <a:r>
              <a:rPr lang="en-US" altLang="zh-TW" sz="3600" dirty="0">
                <a:solidFill>
                  <a:schemeClr val="tx1"/>
                </a:solidFill>
              </a:rPr>
              <a:t>Link Map Construction</a:t>
            </a:r>
            <a:endParaRPr lang="zh-TW" altLang="en-US" sz="3600" dirty="0"/>
          </a:p>
        </p:txBody>
      </p:sp>
      <p:pic>
        <p:nvPicPr>
          <p:cNvPr id="5" name="圖片 4"/>
          <p:cNvPicPr>
            <a:picLocks noChangeAspect="1"/>
          </p:cNvPicPr>
          <p:nvPr/>
        </p:nvPicPr>
        <p:blipFill>
          <a:blip r:embed="rId2"/>
          <a:stretch>
            <a:fillRect/>
          </a:stretch>
        </p:blipFill>
        <p:spPr>
          <a:xfrm>
            <a:off x="1088966" y="1806634"/>
            <a:ext cx="7526915" cy="4433500"/>
          </a:xfrm>
          <a:prstGeom prst="rect">
            <a:avLst/>
          </a:prstGeom>
        </p:spPr>
      </p:pic>
      <p:sp>
        <p:nvSpPr>
          <p:cNvPr id="6" name="文字方塊 5"/>
          <p:cNvSpPr txBox="1"/>
          <p:nvPr/>
        </p:nvSpPr>
        <p:spPr>
          <a:xfrm>
            <a:off x="7356763" y="2743200"/>
            <a:ext cx="830677" cy="369332"/>
          </a:xfrm>
          <a:prstGeom prst="rect">
            <a:avLst/>
          </a:prstGeom>
          <a:noFill/>
        </p:spPr>
        <p:txBody>
          <a:bodyPr wrap="none" rtlCol="0">
            <a:spAutoFit/>
          </a:bodyPr>
          <a:lstStyle/>
          <a:p>
            <a:r>
              <a:rPr lang="en-US" altLang="zh-TW" dirty="0"/>
              <a:t>( 72% )</a:t>
            </a:r>
            <a:endParaRPr lang="zh-TW" altLang="en-US" dirty="0"/>
          </a:p>
        </p:txBody>
      </p:sp>
      <p:sp>
        <p:nvSpPr>
          <p:cNvPr id="8" name="圓角矩形 7"/>
          <p:cNvSpPr/>
          <p:nvPr/>
        </p:nvSpPr>
        <p:spPr>
          <a:xfrm>
            <a:off x="66502" y="4954386"/>
            <a:ext cx="2385753" cy="8562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(1) </a:t>
            </a:r>
            <a:r>
              <a:rPr lang="en-US" altLang="zh-TW" dirty="0" err="1">
                <a:solidFill>
                  <a:schemeClr val="tx1"/>
                </a:solidFill>
              </a:rPr>
              <a:t>Traceroute</a:t>
            </a:r>
            <a:r>
              <a:rPr lang="en-US" altLang="zh-TW" dirty="0">
                <a:solidFill>
                  <a:schemeClr val="tx1"/>
                </a:solidFill>
              </a:rPr>
              <a:t> ( B-&gt;S )</a:t>
            </a:r>
          </a:p>
          <a:p>
            <a:r>
              <a:rPr lang="en-US" altLang="zh-TW" dirty="0">
                <a:solidFill>
                  <a:schemeClr val="tx1"/>
                </a:solidFill>
              </a:rPr>
              <a:t>(2) Link-Persistence</a:t>
            </a:r>
            <a:endParaRPr lang="zh-TW" altLang="en-US" dirty="0">
              <a:solidFill>
                <a:schemeClr val="tx1"/>
              </a:solidFill>
            </a:endParaRPr>
          </a:p>
        </p:txBody>
      </p:sp>
      <p:sp>
        <p:nvSpPr>
          <p:cNvPr id="2" name="投影片編號版面配置區 1"/>
          <p:cNvSpPr>
            <a:spLocks noGrp="1"/>
          </p:cNvSpPr>
          <p:nvPr>
            <p:ph type="sldNum" sz="quarter" idx="12"/>
          </p:nvPr>
        </p:nvSpPr>
        <p:spPr/>
        <p:txBody>
          <a:bodyPr/>
          <a:lstStyle/>
          <a:p>
            <a:fld id="{7F937D58-9022-416A-BC50-57D05CCAFF70}" type="slidenum">
              <a:rPr lang="zh-TW" altLang="en-US" smtClean="0"/>
              <a:t>37</a:t>
            </a:fld>
            <a:endParaRPr lang="zh-TW" altLang="en-US"/>
          </a:p>
        </p:txBody>
      </p:sp>
    </p:spTree>
    <p:extLst>
      <p:ext uri="{BB962C8B-B14F-4D97-AF65-F5344CB8AC3E}">
        <p14:creationId xmlns:p14="http://schemas.microsoft.com/office/powerpoint/2010/main" val="3702735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800793" y="439004"/>
            <a:ext cx="8941724"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TW" dirty="0">
                <a:solidFill>
                  <a:schemeClr val="tx1"/>
                </a:solidFill>
              </a:rPr>
              <a:t>ATTACK - Step 2 : </a:t>
            </a:r>
            <a:r>
              <a:rPr lang="en-US" altLang="zh-TW" sz="3600" dirty="0">
                <a:solidFill>
                  <a:schemeClr val="tx1"/>
                </a:solidFill>
              </a:rPr>
              <a:t>Attack setup</a:t>
            </a:r>
            <a:endParaRPr lang="zh-TW" altLang="en-US" sz="3600" dirty="0"/>
          </a:p>
        </p:txBody>
      </p:sp>
      <p:pic>
        <p:nvPicPr>
          <p:cNvPr id="5" name="圖片 4"/>
          <p:cNvPicPr>
            <a:picLocks noChangeAspect="1"/>
          </p:cNvPicPr>
          <p:nvPr/>
        </p:nvPicPr>
        <p:blipFill>
          <a:blip r:embed="rId2"/>
          <a:stretch>
            <a:fillRect/>
          </a:stretch>
        </p:blipFill>
        <p:spPr>
          <a:xfrm>
            <a:off x="689966" y="2111433"/>
            <a:ext cx="8111394" cy="3895728"/>
          </a:xfrm>
          <a:prstGeom prst="rect">
            <a:avLst/>
          </a:prstGeom>
        </p:spPr>
      </p:pic>
      <p:sp>
        <p:nvSpPr>
          <p:cNvPr id="6" name="圓角矩形 5"/>
          <p:cNvSpPr/>
          <p:nvPr/>
        </p:nvSpPr>
        <p:spPr>
          <a:xfrm>
            <a:off x="66502" y="5303520"/>
            <a:ext cx="3200400" cy="8562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(1) Flow-Density Computation</a:t>
            </a:r>
          </a:p>
          <a:p>
            <a:r>
              <a:rPr lang="en-US" altLang="zh-TW" dirty="0">
                <a:solidFill>
                  <a:schemeClr val="tx1"/>
                </a:solidFill>
              </a:rPr>
              <a:t>(2) Target-Link Selection</a:t>
            </a:r>
            <a:endParaRPr lang="zh-TW" altLang="en-US" dirty="0">
              <a:solidFill>
                <a:schemeClr val="tx1"/>
              </a:solidFill>
            </a:endParaRPr>
          </a:p>
        </p:txBody>
      </p:sp>
      <p:sp>
        <p:nvSpPr>
          <p:cNvPr id="2" name="文字方塊 1"/>
          <p:cNvSpPr txBox="1"/>
          <p:nvPr/>
        </p:nvSpPr>
        <p:spPr>
          <a:xfrm>
            <a:off x="6350925" y="3798918"/>
            <a:ext cx="2310569" cy="369332"/>
          </a:xfrm>
          <a:prstGeom prst="rect">
            <a:avLst/>
          </a:prstGeom>
          <a:noFill/>
        </p:spPr>
        <p:txBody>
          <a:bodyPr wrap="none" rtlCol="0">
            <a:spAutoFit/>
          </a:bodyPr>
          <a:lstStyle/>
          <a:p>
            <a:r>
              <a:rPr lang="en-US" altLang="zh-TW" b="1" dirty="0">
                <a:solidFill>
                  <a:srgbClr val="FF0000"/>
                </a:solidFill>
              </a:rPr>
              <a:t>DR: Degradation Ratio</a:t>
            </a:r>
            <a:endParaRPr lang="zh-TW" altLang="en-US" b="1" dirty="0">
              <a:solidFill>
                <a:srgbClr val="FF0000"/>
              </a:solidFill>
            </a:endParaRPr>
          </a:p>
        </p:txBody>
      </p:sp>
      <p:sp>
        <p:nvSpPr>
          <p:cNvPr id="3" name="投影片編號版面配置區 2"/>
          <p:cNvSpPr>
            <a:spLocks noGrp="1"/>
          </p:cNvSpPr>
          <p:nvPr>
            <p:ph type="sldNum" sz="quarter" idx="12"/>
          </p:nvPr>
        </p:nvSpPr>
        <p:spPr/>
        <p:txBody>
          <a:bodyPr/>
          <a:lstStyle/>
          <a:p>
            <a:fld id="{7F937D58-9022-416A-BC50-57D05CCAFF70}" type="slidenum">
              <a:rPr lang="zh-TW" altLang="en-US" smtClean="0"/>
              <a:t>38</a:t>
            </a:fld>
            <a:endParaRPr lang="zh-TW" altLang="en-US"/>
          </a:p>
        </p:txBody>
      </p:sp>
    </p:spTree>
    <p:extLst>
      <p:ext uri="{BB962C8B-B14F-4D97-AF65-F5344CB8AC3E}">
        <p14:creationId xmlns:p14="http://schemas.microsoft.com/office/powerpoint/2010/main" val="1545231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800793" y="439004"/>
            <a:ext cx="8941724"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TW" dirty="0">
                <a:solidFill>
                  <a:schemeClr val="tx1"/>
                </a:solidFill>
              </a:rPr>
              <a:t>ATTACK - Step 3 : </a:t>
            </a:r>
            <a:r>
              <a:rPr lang="en-US" altLang="zh-TW" sz="3600" dirty="0">
                <a:solidFill>
                  <a:schemeClr val="tx1"/>
                </a:solidFill>
              </a:rPr>
              <a:t>Bot Coordination</a:t>
            </a:r>
            <a:endParaRPr lang="zh-TW" altLang="en-US" sz="3600" dirty="0"/>
          </a:p>
        </p:txBody>
      </p:sp>
      <p:pic>
        <p:nvPicPr>
          <p:cNvPr id="5" name="圖片 4"/>
          <p:cNvPicPr>
            <a:picLocks noChangeAspect="1"/>
          </p:cNvPicPr>
          <p:nvPr/>
        </p:nvPicPr>
        <p:blipFill>
          <a:blip r:embed="rId2"/>
          <a:stretch>
            <a:fillRect/>
          </a:stretch>
        </p:blipFill>
        <p:spPr>
          <a:xfrm>
            <a:off x="800793" y="1964575"/>
            <a:ext cx="7656835" cy="4112982"/>
          </a:xfrm>
          <a:prstGeom prst="rect">
            <a:avLst/>
          </a:prstGeom>
        </p:spPr>
      </p:pic>
      <p:sp>
        <p:nvSpPr>
          <p:cNvPr id="6" name="圓角矩形 5"/>
          <p:cNvSpPr/>
          <p:nvPr/>
        </p:nvSpPr>
        <p:spPr>
          <a:xfrm>
            <a:off x="83128" y="5271222"/>
            <a:ext cx="3266901" cy="8562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solidFill>
                  <a:schemeClr val="tx1"/>
                </a:solidFill>
              </a:rPr>
              <a:t>(1) Attack-Flow Assignment</a:t>
            </a:r>
          </a:p>
          <a:p>
            <a:r>
              <a:rPr lang="en-US" altLang="zh-TW" dirty="0">
                <a:solidFill>
                  <a:schemeClr val="tx1"/>
                </a:solidFill>
              </a:rPr>
              <a:t>(2) Target-Link Flooding</a:t>
            </a:r>
            <a:endParaRPr lang="zh-TW" altLang="en-US" dirty="0">
              <a:solidFill>
                <a:schemeClr val="tx1"/>
              </a:solidFill>
            </a:endParaRPr>
          </a:p>
        </p:txBody>
      </p:sp>
      <p:sp>
        <p:nvSpPr>
          <p:cNvPr id="2" name="投影片編號版面配置區 1"/>
          <p:cNvSpPr>
            <a:spLocks noGrp="1"/>
          </p:cNvSpPr>
          <p:nvPr>
            <p:ph type="sldNum" sz="quarter" idx="12"/>
          </p:nvPr>
        </p:nvSpPr>
        <p:spPr/>
        <p:txBody>
          <a:bodyPr/>
          <a:lstStyle/>
          <a:p>
            <a:fld id="{7F937D58-9022-416A-BC50-57D05CCAFF70}" type="slidenum">
              <a:rPr lang="zh-TW" altLang="en-US" smtClean="0"/>
              <a:t>39</a:t>
            </a:fld>
            <a:endParaRPr lang="zh-TW" altLang="en-US"/>
          </a:p>
        </p:txBody>
      </p:sp>
    </p:spTree>
    <p:extLst>
      <p:ext uri="{BB962C8B-B14F-4D97-AF65-F5344CB8AC3E}">
        <p14:creationId xmlns:p14="http://schemas.microsoft.com/office/powerpoint/2010/main" val="1636799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Shape 1"/>
          <p:cNvSpPr txBox="1"/>
          <p:nvPr/>
        </p:nvSpPr>
        <p:spPr>
          <a:xfrm>
            <a:off x="384480" y="564120"/>
            <a:ext cx="8370000" cy="4430880"/>
          </a:xfrm>
          <a:prstGeom prst="rect">
            <a:avLst/>
          </a:prstGeom>
          <a:noFill/>
          <a:ln>
            <a:noFill/>
          </a:ln>
        </p:spPr>
        <p:txBody>
          <a:bodyPr tIns="91440" bIns="91440"/>
          <a:lstStyle/>
          <a:p>
            <a:pPr marL="203040">
              <a:lnSpc>
                <a:spcPct val="90000"/>
              </a:lnSpc>
            </a:pPr>
            <a:endParaRPr lang="en-NZ" sz="1400" b="0" strike="noStrike" spc="-1">
              <a:solidFill>
                <a:srgbClr val="000000"/>
              </a:solidFill>
              <a:uFill>
                <a:solidFill>
                  <a:srgbClr val="FFFFFF"/>
                </a:solidFill>
              </a:uFill>
              <a:latin typeface="Arial"/>
            </a:endParaRPr>
          </a:p>
          <a:p>
            <a:pPr marL="203040">
              <a:lnSpc>
                <a:spcPct val="90000"/>
              </a:lnSpc>
            </a:pPr>
            <a:r>
              <a:rPr lang="en-NZ" sz="2590" b="0" strike="noStrike" spc="-1">
                <a:solidFill>
                  <a:srgbClr val="000000"/>
                </a:solidFill>
                <a:uFill>
                  <a:solidFill>
                    <a:srgbClr val="FFFFFF"/>
                  </a:solidFill>
                </a:uFill>
                <a:latin typeface="Arial"/>
                <a:ea typeface="Arial"/>
              </a:rPr>
              <a:t>A form of attack on the availability of some service.</a:t>
            </a:r>
            <a:endParaRPr lang="en-NZ" sz="1400" b="0" strike="noStrike" spc="-1">
              <a:solidFill>
                <a:srgbClr val="000000"/>
              </a:solidFill>
              <a:uFill>
                <a:solidFill>
                  <a:srgbClr val="FFFFFF"/>
                </a:solidFill>
              </a:uFill>
              <a:latin typeface="Arial"/>
            </a:endParaRPr>
          </a:p>
          <a:p>
            <a:pPr marL="203040">
              <a:lnSpc>
                <a:spcPct val="90000"/>
              </a:lnSpc>
            </a:pPr>
            <a:endParaRPr lang="en-NZ" sz="1400" b="0" strike="noStrike" spc="-1">
              <a:solidFill>
                <a:srgbClr val="000000"/>
              </a:solidFill>
              <a:uFill>
                <a:solidFill>
                  <a:srgbClr val="FFFFFF"/>
                </a:solidFill>
              </a:uFill>
              <a:latin typeface="Arial"/>
            </a:endParaRPr>
          </a:p>
          <a:p>
            <a:pPr marL="203040">
              <a:lnSpc>
                <a:spcPct val="90000"/>
              </a:lnSpc>
            </a:pPr>
            <a:r>
              <a:rPr lang="en-NZ" sz="2590" b="0" strike="noStrike" spc="-1">
                <a:solidFill>
                  <a:srgbClr val="000000"/>
                </a:solidFill>
                <a:uFill>
                  <a:solidFill>
                    <a:srgbClr val="FFFFFF"/>
                  </a:solidFill>
                </a:uFill>
                <a:latin typeface="Arial"/>
                <a:ea typeface="Arial"/>
              </a:rPr>
              <a:t>Three main categories of resources that could be attacked. </a:t>
            </a:r>
            <a:endParaRPr lang="en-NZ" sz="1400" b="0" strike="noStrike" spc="-1">
              <a:solidFill>
                <a:srgbClr val="000000"/>
              </a:solidFill>
              <a:uFill>
                <a:solidFill>
                  <a:srgbClr val="FFFFFF"/>
                </a:solidFill>
              </a:uFill>
              <a:latin typeface="Arial"/>
            </a:endParaRPr>
          </a:p>
          <a:p>
            <a:endParaRPr lang="en-NZ" sz="1400" b="0" strike="noStrike" spc="-1">
              <a:solidFill>
                <a:srgbClr val="000000"/>
              </a:solidFill>
              <a:uFill>
                <a:solidFill>
                  <a:srgbClr val="FFFFFF"/>
                </a:solidFill>
              </a:uFill>
              <a:latin typeface="Arial"/>
            </a:endParaRPr>
          </a:p>
          <a:p>
            <a:pPr>
              <a:lnSpc>
                <a:spcPct val="90000"/>
              </a:lnSpc>
            </a:pPr>
            <a:endParaRPr lang="en-NZ" sz="1400" b="0" strike="noStrike" spc="-1">
              <a:solidFill>
                <a:srgbClr val="000000"/>
              </a:solidFill>
              <a:uFill>
                <a:solidFill>
                  <a:srgbClr val="FFFFFF"/>
                </a:solidFill>
              </a:uFill>
              <a:latin typeface="Arial"/>
            </a:endParaRPr>
          </a:p>
        </p:txBody>
      </p:sp>
      <p:sp>
        <p:nvSpPr>
          <p:cNvPr id="333" name="CustomShape 2"/>
          <p:cNvSpPr/>
          <p:nvPr/>
        </p:nvSpPr>
        <p:spPr>
          <a:xfrm>
            <a:off x="282240" y="3499200"/>
            <a:ext cx="2678400" cy="2883600"/>
          </a:xfrm>
          <a:prstGeom prst="roundRect">
            <a:avLst>
              <a:gd name="adj" fmla="val 10000"/>
            </a:avLst>
          </a:prstGeom>
          <a:solidFill>
            <a:schemeClr val="tx1"/>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95400" tIns="95400" rIns="95400" bIns="2114280" anchor="ctr"/>
          <a:lstStyle/>
          <a:p>
            <a:pPr algn="ctr">
              <a:lnSpc>
                <a:spcPct val="90000"/>
              </a:lnSpc>
            </a:pPr>
            <a:r>
              <a:rPr lang="en-NZ" sz="2500" b="1" strike="noStrike" spc="-1">
                <a:solidFill>
                  <a:srgbClr val="FFFFFF"/>
                </a:solidFill>
                <a:uFill>
                  <a:solidFill>
                    <a:srgbClr val="FFFFFF"/>
                  </a:solidFill>
                </a:uFill>
                <a:latin typeface="Arial"/>
                <a:ea typeface="Arial"/>
              </a:rPr>
              <a:t>Network bandwidth</a:t>
            </a:r>
            <a:endParaRPr lang="en-NZ" sz="1400" b="0" strike="noStrike" spc="-1">
              <a:solidFill>
                <a:srgbClr val="000000"/>
              </a:solidFill>
              <a:uFill>
                <a:solidFill>
                  <a:srgbClr val="FFFFFF"/>
                </a:solidFill>
              </a:uFill>
              <a:latin typeface="Arial"/>
            </a:endParaRPr>
          </a:p>
        </p:txBody>
      </p:sp>
      <p:sp>
        <p:nvSpPr>
          <p:cNvPr id="334" name="CustomShape 3"/>
          <p:cNvSpPr/>
          <p:nvPr/>
        </p:nvSpPr>
        <p:spPr>
          <a:xfrm>
            <a:off x="550440" y="4365360"/>
            <a:ext cx="2142720" cy="869040"/>
          </a:xfrm>
          <a:prstGeom prst="roundRect">
            <a:avLst>
              <a:gd name="adj" fmla="val 10000"/>
            </a:avLst>
          </a:prstGeom>
          <a:solidFill>
            <a:schemeClr val="accent1"/>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61200" tIns="52200" rIns="35640" bIns="51840" anchor="ctr"/>
          <a:lstStyle/>
          <a:p>
            <a:pPr algn="ctr">
              <a:lnSpc>
                <a:spcPct val="90000"/>
              </a:lnSpc>
            </a:pPr>
            <a:r>
              <a:rPr lang="en-NZ" sz="1400" b="1" strike="noStrike" spc="-1">
                <a:solidFill>
                  <a:srgbClr val="000000"/>
                </a:solidFill>
                <a:uFill>
                  <a:solidFill>
                    <a:srgbClr val="FFFFFF"/>
                  </a:solidFill>
                </a:uFill>
                <a:latin typeface="Arial"/>
                <a:ea typeface="Arial"/>
              </a:rPr>
              <a:t>Relates to the capacity of the network links connecting a server to the Internet</a:t>
            </a:r>
            <a:endParaRPr lang="en-NZ" sz="1400" b="0" strike="noStrike" spc="-1">
              <a:solidFill>
                <a:srgbClr val="000000"/>
              </a:solidFill>
              <a:uFill>
                <a:solidFill>
                  <a:srgbClr val="FFFFFF"/>
                </a:solidFill>
              </a:uFill>
              <a:latin typeface="Arial"/>
            </a:endParaRPr>
          </a:p>
        </p:txBody>
      </p:sp>
      <p:sp>
        <p:nvSpPr>
          <p:cNvPr id="335" name="CustomShape 4"/>
          <p:cNvSpPr/>
          <p:nvPr/>
        </p:nvSpPr>
        <p:spPr>
          <a:xfrm>
            <a:off x="550440" y="5368680"/>
            <a:ext cx="2142720" cy="869040"/>
          </a:xfrm>
          <a:prstGeom prst="roundRect">
            <a:avLst>
              <a:gd name="adj" fmla="val 10000"/>
            </a:avLst>
          </a:prstGeom>
          <a:solidFill>
            <a:schemeClr val="accent1"/>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61200" tIns="52200" rIns="35640" bIns="51840" anchor="ctr"/>
          <a:lstStyle/>
          <a:p>
            <a:pPr algn="ctr">
              <a:lnSpc>
                <a:spcPct val="90000"/>
              </a:lnSpc>
            </a:pPr>
            <a:r>
              <a:rPr lang="en-NZ" sz="1400" b="1" strike="noStrike" spc="-1">
                <a:solidFill>
                  <a:srgbClr val="000000"/>
                </a:solidFill>
                <a:uFill>
                  <a:solidFill>
                    <a:srgbClr val="FFFFFF"/>
                  </a:solidFill>
                </a:uFill>
                <a:latin typeface="Arial"/>
                <a:ea typeface="Arial"/>
              </a:rPr>
              <a:t>For most organizations this is their connection to their Internet Service Provider (ISP)</a:t>
            </a:r>
            <a:endParaRPr lang="en-NZ" sz="1400" b="0" strike="noStrike" spc="-1">
              <a:solidFill>
                <a:srgbClr val="000000"/>
              </a:solidFill>
              <a:uFill>
                <a:solidFill>
                  <a:srgbClr val="FFFFFF"/>
                </a:solidFill>
              </a:uFill>
              <a:latin typeface="Arial"/>
            </a:endParaRPr>
          </a:p>
        </p:txBody>
      </p:sp>
      <p:sp>
        <p:nvSpPr>
          <p:cNvPr id="336" name="CustomShape 5"/>
          <p:cNvSpPr/>
          <p:nvPr/>
        </p:nvSpPr>
        <p:spPr>
          <a:xfrm>
            <a:off x="3162240" y="3499200"/>
            <a:ext cx="2678400" cy="2883600"/>
          </a:xfrm>
          <a:prstGeom prst="roundRect">
            <a:avLst>
              <a:gd name="adj" fmla="val 10000"/>
            </a:avLst>
          </a:prstGeom>
          <a:solidFill>
            <a:schemeClr val="tx1"/>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95400" tIns="95400" rIns="95400" bIns="2114280" anchor="ctr"/>
          <a:lstStyle/>
          <a:p>
            <a:pPr algn="ctr">
              <a:lnSpc>
                <a:spcPct val="90000"/>
              </a:lnSpc>
            </a:pPr>
            <a:r>
              <a:rPr lang="en-NZ" sz="2500" b="1" strike="noStrike" spc="-1">
                <a:solidFill>
                  <a:srgbClr val="FFFFFF"/>
                </a:solidFill>
                <a:uFill>
                  <a:solidFill>
                    <a:srgbClr val="FFFFFF"/>
                  </a:solidFill>
                </a:uFill>
                <a:latin typeface="Arial"/>
                <a:ea typeface="Arial"/>
              </a:rPr>
              <a:t>System resources</a:t>
            </a:r>
            <a:endParaRPr lang="en-NZ" sz="1400" b="0" strike="noStrike" spc="-1">
              <a:solidFill>
                <a:srgbClr val="000000"/>
              </a:solidFill>
              <a:uFill>
                <a:solidFill>
                  <a:srgbClr val="FFFFFF"/>
                </a:solidFill>
              </a:uFill>
              <a:latin typeface="Arial"/>
            </a:endParaRPr>
          </a:p>
        </p:txBody>
      </p:sp>
      <p:sp>
        <p:nvSpPr>
          <p:cNvPr id="337" name="CustomShape 6"/>
          <p:cNvSpPr/>
          <p:nvPr/>
        </p:nvSpPr>
        <p:spPr>
          <a:xfrm>
            <a:off x="3430080" y="4364640"/>
            <a:ext cx="2142720" cy="1874160"/>
          </a:xfrm>
          <a:prstGeom prst="roundRect">
            <a:avLst>
              <a:gd name="adj" fmla="val 10000"/>
            </a:avLst>
          </a:prstGeom>
          <a:solidFill>
            <a:schemeClr val="accent1"/>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90720" tIns="81720" rIns="35640" bIns="81360" anchor="ctr"/>
          <a:lstStyle/>
          <a:p>
            <a:pPr algn="ctr">
              <a:lnSpc>
                <a:spcPct val="90000"/>
              </a:lnSpc>
            </a:pPr>
            <a:r>
              <a:rPr lang="en-NZ" sz="1400" b="1" strike="noStrike" spc="-1">
                <a:solidFill>
                  <a:srgbClr val="000000"/>
                </a:solidFill>
                <a:uFill>
                  <a:solidFill>
                    <a:srgbClr val="FFFFFF"/>
                  </a:solidFill>
                </a:uFill>
                <a:latin typeface="Arial"/>
                <a:ea typeface="Arial"/>
              </a:rPr>
              <a:t>Aims to overload or crash the network handling software</a:t>
            </a:r>
            <a:endParaRPr lang="en-NZ" sz="1400" b="0" strike="noStrike" spc="-1">
              <a:solidFill>
                <a:srgbClr val="000000"/>
              </a:solidFill>
              <a:uFill>
                <a:solidFill>
                  <a:srgbClr val="FFFFFF"/>
                </a:solidFill>
              </a:uFill>
              <a:latin typeface="Arial"/>
            </a:endParaRPr>
          </a:p>
        </p:txBody>
      </p:sp>
      <p:sp>
        <p:nvSpPr>
          <p:cNvPr id="338" name="CustomShape 7"/>
          <p:cNvSpPr/>
          <p:nvPr/>
        </p:nvSpPr>
        <p:spPr>
          <a:xfrm>
            <a:off x="6041880" y="3499200"/>
            <a:ext cx="2678400" cy="2883600"/>
          </a:xfrm>
          <a:prstGeom prst="roundRect">
            <a:avLst>
              <a:gd name="adj" fmla="val 10000"/>
            </a:avLst>
          </a:prstGeom>
          <a:solidFill>
            <a:schemeClr val="tx1"/>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95400" tIns="95400" rIns="95400" bIns="2114280" anchor="ctr"/>
          <a:lstStyle/>
          <a:p>
            <a:pPr algn="ctr">
              <a:lnSpc>
                <a:spcPct val="90000"/>
              </a:lnSpc>
            </a:pPr>
            <a:r>
              <a:rPr lang="en-NZ" sz="2500" b="1" strike="noStrike" spc="-1">
                <a:solidFill>
                  <a:srgbClr val="FFFFFF"/>
                </a:solidFill>
                <a:uFill>
                  <a:solidFill>
                    <a:srgbClr val="FFFFFF"/>
                  </a:solidFill>
                </a:uFill>
                <a:latin typeface="Arial"/>
                <a:ea typeface="Arial"/>
              </a:rPr>
              <a:t>Application resources</a:t>
            </a:r>
            <a:endParaRPr lang="en-NZ" sz="1400" b="0" strike="noStrike" spc="-1">
              <a:solidFill>
                <a:srgbClr val="000000"/>
              </a:solidFill>
              <a:uFill>
                <a:solidFill>
                  <a:srgbClr val="FFFFFF"/>
                </a:solidFill>
              </a:uFill>
              <a:latin typeface="Arial"/>
            </a:endParaRPr>
          </a:p>
        </p:txBody>
      </p:sp>
      <p:sp>
        <p:nvSpPr>
          <p:cNvPr id="339" name="CustomShape 8"/>
          <p:cNvSpPr/>
          <p:nvPr/>
        </p:nvSpPr>
        <p:spPr>
          <a:xfrm>
            <a:off x="6310080" y="4364640"/>
            <a:ext cx="2142720" cy="1874160"/>
          </a:xfrm>
          <a:prstGeom prst="roundRect">
            <a:avLst>
              <a:gd name="adj" fmla="val 10000"/>
            </a:avLst>
          </a:prstGeom>
          <a:solidFill>
            <a:schemeClr val="accent1"/>
          </a:solidFill>
          <a:ln>
            <a:noFill/>
          </a:ln>
          <a:effectLst>
            <a:outerShdw blurRad="40000" dist="23000" dir="5400000" rotWithShape="0">
              <a:srgbClr val="000000">
                <a:alpha val="35000"/>
              </a:srgbClr>
            </a:outerShdw>
          </a:effectLst>
        </p:spPr>
        <p:style>
          <a:lnRef idx="0">
            <a:scrgbClr r="0" g="0" b="0"/>
          </a:lnRef>
          <a:fillRef idx="0">
            <a:scrgbClr r="0" g="0" b="0"/>
          </a:fillRef>
          <a:effectRef idx="2">
            <a:scrgbClr r="0" g="0" b="0"/>
          </a:effectRef>
          <a:fontRef idx="minor"/>
        </p:style>
        <p:txBody>
          <a:bodyPr lIns="90720" tIns="81720" rIns="35640" bIns="81360" anchor="ctr"/>
          <a:lstStyle/>
          <a:p>
            <a:pPr algn="ctr">
              <a:lnSpc>
                <a:spcPct val="90000"/>
              </a:lnSpc>
            </a:pPr>
            <a:r>
              <a:rPr lang="en-NZ" sz="1400" b="1" strike="noStrike" spc="-1">
                <a:solidFill>
                  <a:srgbClr val="000000"/>
                </a:solidFill>
                <a:uFill>
                  <a:solidFill>
                    <a:srgbClr val="FFFFFF"/>
                  </a:solidFill>
                </a:uFill>
                <a:latin typeface="Arial"/>
                <a:ea typeface="Arial"/>
              </a:rPr>
              <a:t>Typically involves a number of valid requests, each of which consumes significant resources, thus limiting the ability of the server to respond to requests from other users</a:t>
            </a:r>
            <a:endParaRPr lang="en-NZ"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extShape 1"/>
          <p:cNvSpPr txBox="1"/>
          <p:nvPr/>
        </p:nvSpPr>
        <p:spPr>
          <a:xfrm>
            <a:off x="107640" y="-27360"/>
            <a:ext cx="8928720" cy="1262520"/>
          </a:xfrm>
          <a:prstGeom prst="rect">
            <a:avLst/>
          </a:prstGeom>
          <a:noFill/>
          <a:ln>
            <a:noFill/>
          </a:ln>
        </p:spPr>
        <p:txBody>
          <a:bodyPr tIns="91440" bIns="91440"/>
          <a:lstStyle/>
          <a:p>
            <a:pPr algn="ctr">
              <a:lnSpc>
                <a:spcPct val="100000"/>
              </a:lnSpc>
            </a:pPr>
            <a:r>
              <a:rPr lang="en-NZ" sz="4400" b="0" strike="noStrike" spc="-1">
                <a:solidFill>
                  <a:srgbClr val="FFB91D"/>
                </a:solidFill>
                <a:uFill>
                  <a:solidFill>
                    <a:srgbClr val="FFFFFF"/>
                  </a:solidFill>
                </a:uFill>
                <a:latin typeface="Arial"/>
                <a:ea typeface="ＭＳ Ｐゴシック"/>
              </a:rPr>
              <a:t>Summary</a:t>
            </a:r>
            <a:endParaRPr lang="en-NZ" sz="1400" b="0" strike="noStrike" spc="-1">
              <a:solidFill>
                <a:srgbClr val="000000"/>
              </a:solidFill>
              <a:uFill>
                <a:solidFill>
                  <a:srgbClr val="FFFFFF"/>
                </a:solidFill>
              </a:uFill>
              <a:latin typeface="Arial"/>
            </a:endParaRPr>
          </a:p>
        </p:txBody>
      </p:sp>
      <p:sp>
        <p:nvSpPr>
          <p:cNvPr id="427" name="TextShape 2"/>
          <p:cNvSpPr txBox="1"/>
          <p:nvPr/>
        </p:nvSpPr>
        <p:spPr>
          <a:xfrm>
            <a:off x="4265412" y="955440"/>
            <a:ext cx="3240000" cy="4718880"/>
          </a:xfrm>
          <a:prstGeom prst="rect">
            <a:avLst/>
          </a:prstGeom>
          <a:noFill/>
          <a:ln>
            <a:noFill/>
          </a:ln>
        </p:spPr>
        <p:txBody>
          <a:bodyPr tIns="91440" bIns="91440"/>
          <a:lstStyle/>
          <a:p>
            <a:pPr marL="783720" lvl="1" indent="-123120">
              <a:lnSpc>
                <a:spcPct val="100000"/>
              </a:lnSpc>
              <a:buClr>
                <a:srgbClr val="000000"/>
              </a:buClr>
              <a:buFont typeface="Arial"/>
              <a:buChar char="–"/>
            </a:pPr>
            <a:endParaRPr lang="en-NZ" sz="1600" spc="-1" dirty="0">
              <a:solidFill>
                <a:srgbClr val="000000"/>
              </a:solidFill>
              <a:uFill>
                <a:solidFill>
                  <a:srgbClr val="FFFFFF"/>
                </a:solidFill>
              </a:uFill>
              <a:latin typeface="Arial"/>
            </a:endParaRPr>
          </a:p>
          <a:p>
            <a:pPr marL="203400">
              <a:buClr>
                <a:srgbClr val="000000"/>
              </a:buClr>
            </a:pPr>
            <a:endParaRPr lang="en-NZ" sz="1600" b="0" strike="noStrike" spc="-1" dirty="0" smtClean="0">
              <a:solidFill>
                <a:srgbClr val="000000"/>
              </a:solidFill>
              <a:uFill>
                <a:solidFill>
                  <a:srgbClr val="FFFFFF"/>
                </a:solidFill>
              </a:uFill>
              <a:latin typeface="Arial"/>
              <a:ea typeface="Arial"/>
            </a:endParaRPr>
          </a:p>
        </p:txBody>
      </p:sp>
      <p:sp>
        <p:nvSpPr>
          <p:cNvPr id="428" name="TextShape 3"/>
          <p:cNvSpPr txBox="1"/>
          <p:nvPr/>
        </p:nvSpPr>
        <p:spPr>
          <a:xfrm>
            <a:off x="323640" y="955440"/>
            <a:ext cx="4041360" cy="5092560"/>
          </a:xfrm>
          <a:prstGeom prst="rect">
            <a:avLst/>
          </a:prstGeom>
          <a:noFill/>
          <a:ln>
            <a:noFill/>
          </a:ln>
        </p:spPr>
        <p:txBody>
          <a:bodyPr tIns="91440" bIns="91440"/>
          <a:lstStyle/>
          <a:p>
            <a:pPr marL="285750" indent="-285750">
              <a:lnSpc>
                <a:spcPct val="100000"/>
              </a:lnSpc>
              <a:buClr>
                <a:srgbClr val="000000"/>
              </a:buClr>
              <a:buFont typeface="Arial" panose="020B0604020202020204" pitchFamily="34" charset="0"/>
              <a:buChar char="•"/>
            </a:pPr>
            <a:r>
              <a:rPr lang="en-NZ" sz="2000" b="0" strike="noStrike" spc="-1" dirty="0">
                <a:solidFill>
                  <a:srgbClr val="000000"/>
                </a:solidFill>
                <a:uFill>
                  <a:solidFill>
                    <a:srgbClr val="FFFFFF"/>
                  </a:solidFill>
                </a:uFill>
                <a:latin typeface="Arial"/>
                <a:ea typeface="Arial"/>
              </a:rPr>
              <a:t>Denial-of-service </a:t>
            </a:r>
            <a:r>
              <a:rPr lang="en-NZ" sz="2000" b="0" strike="noStrike" spc="-1" dirty="0" smtClean="0">
                <a:solidFill>
                  <a:srgbClr val="000000"/>
                </a:solidFill>
                <a:uFill>
                  <a:solidFill>
                    <a:srgbClr val="FFFFFF"/>
                  </a:solidFill>
                </a:uFill>
                <a:latin typeface="Arial"/>
                <a:ea typeface="Arial"/>
              </a:rPr>
              <a:t>attacks</a:t>
            </a:r>
            <a:endParaRPr lang="en-NZ" sz="2000" spc="-1" dirty="0">
              <a:solidFill>
                <a:srgbClr val="000000"/>
              </a:solidFill>
              <a:uFill>
                <a:solidFill>
                  <a:srgbClr val="FFFFFF"/>
                </a:solidFill>
              </a:uFill>
              <a:latin typeface="Arial"/>
            </a:endParaRPr>
          </a:p>
          <a:p>
            <a:pPr marL="742950" lvl="1" indent="-285750">
              <a:buClr>
                <a:srgbClr val="000000"/>
              </a:buClr>
              <a:buFont typeface="Arial" panose="020B0604020202020204" pitchFamily="34" charset="0"/>
              <a:buChar char="•"/>
            </a:pPr>
            <a:r>
              <a:rPr lang="en-NZ" sz="2000" b="0" strike="noStrike" spc="-1" dirty="0" smtClean="0">
                <a:solidFill>
                  <a:srgbClr val="000000"/>
                </a:solidFill>
                <a:uFill>
                  <a:solidFill>
                    <a:srgbClr val="FFFFFF"/>
                  </a:solidFill>
                </a:uFill>
                <a:latin typeface="Arial"/>
                <a:ea typeface="Arial"/>
              </a:rPr>
              <a:t>The </a:t>
            </a:r>
            <a:r>
              <a:rPr lang="en-NZ" sz="2000" b="0" strike="noStrike" spc="-1" dirty="0">
                <a:solidFill>
                  <a:srgbClr val="000000"/>
                </a:solidFill>
                <a:uFill>
                  <a:solidFill>
                    <a:srgbClr val="FFFFFF"/>
                  </a:solidFill>
                </a:uFill>
                <a:latin typeface="Arial"/>
                <a:ea typeface="Arial"/>
              </a:rPr>
              <a:t>nature of denial-of-service </a:t>
            </a:r>
            <a:r>
              <a:rPr lang="en-NZ" sz="2000" b="0" strike="noStrike" spc="-1" dirty="0" smtClean="0">
                <a:solidFill>
                  <a:srgbClr val="000000"/>
                </a:solidFill>
                <a:uFill>
                  <a:solidFill>
                    <a:srgbClr val="FFFFFF"/>
                  </a:solidFill>
                </a:uFill>
                <a:latin typeface="Arial"/>
                <a:ea typeface="Arial"/>
              </a:rPr>
              <a:t>attacks</a:t>
            </a:r>
          </a:p>
          <a:p>
            <a:pPr marL="285750" indent="-285750">
              <a:lnSpc>
                <a:spcPct val="100000"/>
              </a:lnSpc>
              <a:buClr>
                <a:srgbClr val="000000"/>
              </a:buClr>
              <a:buFont typeface="Arial" panose="020B0604020202020204" pitchFamily="34" charset="0"/>
              <a:buChar char="•"/>
            </a:pPr>
            <a:r>
              <a:rPr lang="en-NZ" sz="2000" b="0" strike="noStrike" spc="-1" dirty="0" smtClean="0">
                <a:solidFill>
                  <a:srgbClr val="000000"/>
                </a:solidFill>
                <a:uFill>
                  <a:solidFill>
                    <a:srgbClr val="FFFFFF"/>
                  </a:solidFill>
                </a:uFill>
                <a:latin typeface="Arial"/>
                <a:ea typeface="Arial"/>
              </a:rPr>
              <a:t>Classic </a:t>
            </a:r>
            <a:r>
              <a:rPr lang="en-NZ" sz="2000" b="0" strike="noStrike" spc="-1" dirty="0">
                <a:solidFill>
                  <a:srgbClr val="000000"/>
                </a:solidFill>
                <a:uFill>
                  <a:solidFill>
                    <a:srgbClr val="FFFFFF"/>
                  </a:solidFill>
                </a:uFill>
                <a:latin typeface="Arial"/>
                <a:ea typeface="Arial"/>
              </a:rPr>
              <a:t>denial-of-service </a:t>
            </a:r>
            <a:r>
              <a:rPr lang="en-NZ" sz="2000" b="0" strike="noStrike" spc="-1" dirty="0" smtClean="0">
                <a:solidFill>
                  <a:srgbClr val="000000"/>
                </a:solidFill>
                <a:uFill>
                  <a:solidFill>
                    <a:srgbClr val="FFFFFF"/>
                  </a:solidFill>
                </a:uFill>
                <a:latin typeface="Arial"/>
                <a:ea typeface="Arial"/>
              </a:rPr>
              <a:t>attacks</a:t>
            </a:r>
            <a:endParaRPr lang="en-NZ" sz="2000" spc="-1" dirty="0">
              <a:solidFill>
                <a:srgbClr val="000000"/>
              </a:solidFill>
              <a:uFill>
                <a:solidFill>
                  <a:srgbClr val="FFFFFF"/>
                </a:solidFill>
              </a:uFill>
              <a:latin typeface="Arial"/>
            </a:endParaRPr>
          </a:p>
          <a:p>
            <a:pPr marL="742950" lvl="1" indent="-285750">
              <a:buClr>
                <a:srgbClr val="000000"/>
              </a:buClr>
              <a:buFont typeface="Arial" panose="020B0604020202020204" pitchFamily="34" charset="0"/>
              <a:buChar char="•"/>
            </a:pPr>
            <a:r>
              <a:rPr lang="en-NZ" sz="2000" b="0" strike="noStrike" spc="-1" dirty="0" smtClean="0">
                <a:solidFill>
                  <a:srgbClr val="000000"/>
                </a:solidFill>
                <a:uFill>
                  <a:solidFill>
                    <a:srgbClr val="FFFFFF"/>
                  </a:solidFill>
                </a:uFill>
                <a:latin typeface="Arial"/>
                <a:ea typeface="Arial"/>
              </a:rPr>
              <a:t>Source </a:t>
            </a:r>
            <a:r>
              <a:rPr lang="en-NZ" sz="2000" b="0" strike="noStrike" spc="-1" dirty="0">
                <a:solidFill>
                  <a:srgbClr val="000000"/>
                </a:solidFill>
                <a:uFill>
                  <a:solidFill>
                    <a:srgbClr val="FFFFFF"/>
                  </a:solidFill>
                </a:uFill>
                <a:latin typeface="Arial"/>
                <a:ea typeface="Arial"/>
              </a:rPr>
              <a:t>address </a:t>
            </a:r>
            <a:r>
              <a:rPr lang="en-NZ" sz="2000" b="0" strike="noStrike" spc="-1" dirty="0" smtClean="0">
                <a:solidFill>
                  <a:srgbClr val="000000"/>
                </a:solidFill>
                <a:uFill>
                  <a:solidFill>
                    <a:srgbClr val="FFFFFF"/>
                  </a:solidFill>
                </a:uFill>
                <a:latin typeface="Arial"/>
                <a:ea typeface="Arial"/>
              </a:rPr>
              <a:t>spoofing</a:t>
            </a:r>
          </a:p>
          <a:p>
            <a:pPr marL="742950" lvl="1" indent="-285750">
              <a:buClr>
                <a:srgbClr val="000000"/>
              </a:buClr>
              <a:buFont typeface="Arial" panose="020B0604020202020204" pitchFamily="34" charset="0"/>
              <a:buChar char="•"/>
            </a:pPr>
            <a:r>
              <a:rPr lang="en-NZ" sz="2000" b="0" strike="noStrike" spc="-1" dirty="0" smtClean="0">
                <a:solidFill>
                  <a:srgbClr val="000000"/>
                </a:solidFill>
                <a:uFill>
                  <a:solidFill>
                    <a:srgbClr val="FFFFFF"/>
                  </a:solidFill>
                </a:uFill>
                <a:latin typeface="Arial"/>
                <a:ea typeface="Arial"/>
              </a:rPr>
              <a:t>SYN </a:t>
            </a:r>
            <a:r>
              <a:rPr lang="en-NZ" sz="2000" b="0" strike="noStrike" spc="-1" dirty="0">
                <a:solidFill>
                  <a:srgbClr val="000000"/>
                </a:solidFill>
                <a:uFill>
                  <a:solidFill>
                    <a:srgbClr val="FFFFFF"/>
                  </a:solidFill>
                </a:uFill>
                <a:latin typeface="Arial"/>
                <a:ea typeface="Arial"/>
              </a:rPr>
              <a:t>spoofing</a:t>
            </a:r>
            <a:endParaRPr lang="en-NZ" sz="2000" b="0" strike="noStrike" spc="-1" dirty="0">
              <a:solidFill>
                <a:srgbClr val="000000"/>
              </a:solidFill>
              <a:uFill>
                <a:solidFill>
                  <a:srgbClr val="FFFFFF"/>
                </a:solidFill>
              </a:uFill>
              <a:latin typeface="Arial"/>
            </a:endParaRPr>
          </a:p>
          <a:p>
            <a:pPr marL="285750" indent="-285750">
              <a:buClr>
                <a:srgbClr val="000000"/>
              </a:buClr>
              <a:buFont typeface="Arial" panose="020B0604020202020204" pitchFamily="34" charset="0"/>
              <a:buChar char="•"/>
            </a:pPr>
            <a:r>
              <a:rPr lang="en-NZ" sz="2000" b="0" strike="noStrike" spc="-1" dirty="0">
                <a:solidFill>
                  <a:srgbClr val="000000"/>
                </a:solidFill>
                <a:uFill>
                  <a:solidFill>
                    <a:srgbClr val="FFFFFF"/>
                  </a:solidFill>
                </a:uFill>
                <a:latin typeface="Arial"/>
                <a:ea typeface="Arial"/>
              </a:rPr>
              <a:t>Flooding </a:t>
            </a:r>
            <a:r>
              <a:rPr lang="en-NZ" sz="2000" b="0" strike="noStrike" spc="-1" dirty="0" smtClean="0">
                <a:solidFill>
                  <a:srgbClr val="000000"/>
                </a:solidFill>
                <a:uFill>
                  <a:solidFill>
                    <a:srgbClr val="FFFFFF"/>
                  </a:solidFill>
                </a:uFill>
                <a:latin typeface="Arial"/>
                <a:ea typeface="Arial"/>
              </a:rPr>
              <a:t>attacks</a:t>
            </a:r>
            <a:endParaRPr lang="en-NZ" sz="2000" spc="-1" dirty="0">
              <a:solidFill>
                <a:srgbClr val="000000"/>
              </a:solidFill>
              <a:uFill>
                <a:solidFill>
                  <a:srgbClr val="FFFFFF"/>
                </a:solidFill>
              </a:uFill>
              <a:latin typeface="Arial"/>
            </a:endParaRPr>
          </a:p>
          <a:p>
            <a:pPr marL="742950" lvl="1" indent="-285750">
              <a:buClr>
                <a:srgbClr val="000000"/>
              </a:buClr>
              <a:buFont typeface="Arial" panose="020B0604020202020204" pitchFamily="34" charset="0"/>
              <a:buChar char="•"/>
            </a:pPr>
            <a:r>
              <a:rPr lang="en-NZ" sz="2000" b="0" strike="noStrike" spc="-1" dirty="0" smtClean="0">
                <a:solidFill>
                  <a:srgbClr val="000000"/>
                </a:solidFill>
                <a:uFill>
                  <a:solidFill>
                    <a:srgbClr val="FFFFFF"/>
                  </a:solidFill>
                </a:uFill>
                <a:latin typeface="Arial"/>
                <a:ea typeface="Arial"/>
              </a:rPr>
              <a:t>ICMP flood</a:t>
            </a:r>
            <a:endParaRPr lang="en-NZ" sz="2000" spc="-1" dirty="0">
              <a:solidFill>
                <a:srgbClr val="000000"/>
              </a:solidFill>
              <a:uFill>
                <a:solidFill>
                  <a:srgbClr val="FFFFFF"/>
                </a:solidFill>
              </a:uFill>
              <a:latin typeface="Arial"/>
            </a:endParaRPr>
          </a:p>
          <a:p>
            <a:pPr marL="742950" lvl="1" indent="-285750">
              <a:buClr>
                <a:srgbClr val="000000"/>
              </a:buClr>
              <a:buFont typeface="Arial" panose="020B0604020202020204" pitchFamily="34" charset="0"/>
              <a:buChar char="•"/>
            </a:pPr>
            <a:r>
              <a:rPr lang="en-NZ" sz="2000" b="0" strike="noStrike" spc="-1" dirty="0" smtClean="0">
                <a:solidFill>
                  <a:srgbClr val="000000"/>
                </a:solidFill>
                <a:uFill>
                  <a:solidFill>
                    <a:srgbClr val="FFFFFF"/>
                  </a:solidFill>
                </a:uFill>
                <a:latin typeface="Arial"/>
                <a:ea typeface="Arial"/>
              </a:rPr>
              <a:t>UDP flood</a:t>
            </a:r>
            <a:endParaRPr lang="en-NZ" sz="2000" spc="-1" dirty="0">
              <a:solidFill>
                <a:srgbClr val="000000"/>
              </a:solidFill>
              <a:uFill>
                <a:solidFill>
                  <a:srgbClr val="FFFFFF"/>
                </a:solidFill>
              </a:uFill>
              <a:latin typeface="Arial"/>
            </a:endParaRPr>
          </a:p>
          <a:p>
            <a:pPr marL="742950" lvl="1" indent="-285750">
              <a:buClr>
                <a:srgbClr val="000000"/>
              </a:buClr>
              <a:buFont typeface="Arial" panose="020B0604020202020204" pitchFamily="34" charset="0"/>
              <a:buChar char="•"/>
            </a:pPr>
            <a:r>
              <a:rPr lang="en-NZ" sz="2000" b="0" strike="noStrike" spc="-1" dirty="0" smtClean="0">
                <a:solidFill>
                  <a:srgbClr val="000000"/>
                </a:solidFill>
                <a:uFill>
                  <a:solidFill>
                    <a:srgbClr val="FFFFFF"/>
                  </a:solidFill>
                </a:uFill>
                <a:latin typeface="Arial"/>
                <a:ea typeface="Arial"/>
              </a:rPr>
              <a:t>TCP </a:t>
            </a:r>
            <a:r>
              <a:rPr lang="en-NZ" sz="2000" b="0" strike="noStrike" spc="-1" dirty="0">
                <a:solidFill>
                  <a:srgbClr val="000000"/>
                </a:solidFill>
                <a:uFill>
                  <a:solidFill>
                    <a:srgbClr val="FFFFFF"/>
                  </a:solidFill>
                </a:uFill>
                <a:latin typeface="Arial"/>
                <a:ea typeface="Arial"/>
              </a:rPr>
              <a:t>SYN </a:t>
            </a:r>
            <a:r>
              <a:rPr lang="en-NZ" sz="2000" b="0" strike="noStrike" spc="-1" dirty="0" smtClean="0">
                <a:solidFill>
                  <a:srgbClr val="000000"/>
                </a:solidFill>
                <a:uFill>
                  <a:solidFill>
                    <a:srgbClr val="FFFFFF"/>
                  </a:solidFill>
                </a:uFill>
                <a:latin typeface="Arial"/>
                <a:ea typeface="Arial"/>
              </a:rPr>
              <a:t>flood</a:t>
            </a:r>
          </a:p>
        </p:txBody>
      </p:sp>
      <p:sp>
        <p:nvSpPr>
          <p:cNvPr id="5" name="TextShape 3"/>
          <p:cNvSpPr txBox="1"/>
          <p:nvPr/>
        </p:nvSpPr>
        <p:spPr>
          <a:xfrm>
            <a:off x="4581000" y="973378"/>
            <a:ext cx="4041360" cy="5092560"/>
          </a:xfrm>
          <a:prstGeom prst="rect">
            <a:avLst/>
          </a:prstGeom>
          <a:noFill/>
          <a:ln>
            <a:noFill/>
          </a:ln>
        </p:spPr>
        <p:txBody>
          <a:bodyPr tIns="91440" bIns="91440"/>
          <a:lstStyle/>
          <a:p>
            <a:pPr marL="286110" lvl="1" indent="-285750">
              <a:lnSpc>
                <a:spcPct val="100000"/>
              </a:lnSpc>
              <a:buClr>
                <a:srgbClr val="000000"/>
              </a:buClr>
              <a:buFont typeface="Arial" panose="020B0604020202020204" pitchFamily="34" charset="0"/>
              <a:buChar char="•"/>
            </a:pPr>
            <a:r>
              <a:rPr lang="en-NZ" sz="2000" spc="-1" dirty="0" smtClean="0">
                <a:solidFill>
                  <a:srgbClr val="000000"/>
                </a:solidFill>
                <a:uFill>
                  <a:solidFill>
                    <a:srgbClr val="FFFFFF"/>
                  </a:solidFill>
                </a:uFill>
                <a:ea typeface="Arial"/>
              </a:rPr>
              <a:t>Distributed </a:t>
            </a:r>
            <a:r>
              <a:rPr lang="en-NZ" sz="2000" spc="-1" dirty="0">
                <a:solidFill>
                  <a:srgbClr val="000000"/>
                </a:solidFill>
                <a:uFill>
                  <a:solidFill>
                    <a:srgbClr val="FFFFFF"/>
                  </a:solidFill>
                </a:uFill>
                <a:ea typeface="Arial"/>
              </a:rPr>
              <a:t>denial-of-service attacks</a:t>
            </a:r>
            <a:endParaRPr lang="en-NZ" sz="2000" spc="-1" dirty="0">
              <a:solidFill>
                <a:srgbClr val="000000"/>
              </a:solidFill>
              <a:uFill>
                <a:solidFill>
                  <a:srgbClr val="FFFFFF"/>
                </a:solidFill>
              </a:uFill>
            </a:endParaRPr>
          </a:p>
          <a:p>
            <a:pPr marL="286110" lvl="1" indent="-285750">
              <a:lnSpc>
                <a:spcPct val="100000"/>
              </a:lnSpc>
              <a:buClr>
                <a:srgbClr val="000000"/>
              </a:buClr>
              <a:buFont typeface="Arial" panose="020B0604020202020204" pitchFamily="34" charset="0"/>
              <a:buChar char="•"/>
            </a:pPr>
            <a:r>
              <a:rPr lang="en-NZ" sz="2000" spc="-1" dirty="0">
                <a:solidFill>
                  <a:srgbClr val="000000"/>
                </a:solidFill>
                <a:uFill>
                  <a:solidFill>
                    <a:srgbClr val="FFFFFF"/>
                  </a:solidFill>
                </a:uFill>
                <a:ea typeface="Arial"/>
              </a:rPr>
              <a:t>Application-based bandwidth </a:t>
            </a:r>
            <a:r>
              <a:rPr lang="en-NZ" sz="2000" spc="-1" dirty="0" smtClean="0">
                <a:solidFill>
                  <a:srgbClr val="000000"/>
                </a:solidFill>
                <a:uFill>
                  <a:solidFill>
                    <a:srgbClr val="FFFFFF"/>
                  </a:solidFill>
                </a:uFill>
                <a:ea typeface="Arial"/>
              </a:rPr>
              <a:t>attacks</a:t>
            </a:r>
            <a:endParaRPr lang="en-NZ" sz="2000" spc="-1" dirty="0" smtClean="0">
              <a:solidFill>
                <a:srgbClr val="000000"/>
              </a:solidFill>
              <a:uFill>
                <a:solidFill>
                  <a:srgbClr val="FFFFFF"/>
                </a:solidFill>
              </a:uFill>
            </a:endParaRPr>
          </a:p>
          <a:p>
            <a:pPr marL="743310" lvl="2" indent="-285750">
              <a:buClr>
                <a:srgbClr val="000000"/>
              </a:buClr>
              <a:buFont typeface="Arial" panose="020B0604020202020204" pitchFamily="34" charset="0"/>
              <a:buChar char="•"/>
            </a:pPr>
            <a:r>
              <a:rPr lang="en-NZ" sz="2000" spc="-1" dirty="0" smtClean="0">
                <a:solidFill>
                  <a:srgbClr val="000000"/>
                </a:solidFill>
                <a:uFill>
                  <a:solidFill>
                    <a:srgbClr val="FFFFFF"/>
                  </a:solidFill>
                </a:uFill>
                <a:ea typeface="Arial"/>
              </a:rPr>
              <a:t>HTTP-based attacks</a:t>
            </a:r>
            <a:endParaRPr lang="en-NZ" sz="2000" spc="-1" dirty="0">
              <a:solidFill>
                <a:srgbClr val="000000"/>
              </a:solidFill>
              <a:uFill>
                <a:solidFill>
                  <a:srgbClr val="FFFFFF"/>
                </a:solidFill>
              </a:uFill>
            </a:endParaRPr>
          </a:p>
          <a:p>
            <a:pPr marL="286110" lvl="1" indent="-285750">
              <a:lnSpc>
                <a:spcPct val="100000"/>
              </a:lnSpc>
              <a:buClr>
                <a:srgbClr val="000000"/>
              </a:buClr>
              <a:buFont typeface="Arial" panose="020B0604020202020204" pitchFamily="34" charset="0"/>
              <a:buChar char="•"/>
            </a:pPr>
            <a:r>
              <a:rPr lang="en-NZ" sz="2000" spc="-1" dirty="0" smtClean="0">
                <a:solidFill>
                  <a:srgbClr val="000000"/>
                </a:solidFill>
                <a:uFill>
                  <a:solidFill>
                    <a:srgbClr val="FFFFFF"/>
                  </a:solidFill>
                </a:uFill>
                <a:ea typeface="Arial"/>
              </a:rPr>
              <a:t>Reflector </a:t>
            </a:r>
            <a:r>
              <a:rPr lang="en-NZ" sz="2000" spc="-1" dirty="0">
                <a:solidFill>
                  <a:srgbClr val="000000"/>
                </a:solidFill>
                <a:uFill>
                  <a:solidFill>
                    <a:srgbClr val="FFFFFF"/>
                  </a:solidFill>
                </a:uFill>
                <a:ea typeface="Arial"/>
              </a:rPr>
              <a:t>and amplifier </a:t>
            </a:r>
            <a:r>
              <a:rPr lang="en-NZ" sz="2000" spc="-1" dirty="0" smtClean="0">
                <a:solidFill>
                  <a:srgbClr val="000000"/>
                </a:solidFill>
                <a:uFill>
                  <a:solidFill>
                    <a:srgbClr val="FFFFFF"/>
                  </a:solidFill>
                </a:uFill>
                <a:ea typeface="Arial"/>
              </a:rPr>
              <a:t>attacks</a:t>
            </a:r>
            <a:endParaRPr lang="en-NZ" sz="2000" spc="-1" dirty="0" smtClean="0">
              <a:solidFill>
                <a:srgbClr val="000000"/>
              </a:solidFill>
              <a:uFill>
                <a:solidFill>
                  <a:srgbClr val="FFFFFF"/>
                </a:solidFill>
              </a:uFill>
            </a:endParaRPr>
          </a:p>
          <a:p>
            <a:pPr marL="743310" lvl="2" indent="-285750">
              <a:buClr>
                <a:srgbClr val="000000"/>
              </a:buClr>
              <a:buFont typeface="Arial" panose="020B0604020202020204" pitchFamily="34" charset="0"/>
              <a:buChar char="•"/>
            </a:pPr>
            <a:r>
              <a:rPr lang="en-NZ" sz="2000" spc="-1" dirty="0" smtClean="0">
                <a:solidFill>
                  <a:srgbClr val="000000"/>
                </a:solidFill>
                <a:uFill>
                  <a:solidFill>
                    <a:srgbClr val="FFFFFF"/>
                  </a:solidFill>
                </a:uFill>
                <a:ea typeface="Arial"/>
              </a:rPr>
              <a:t>Reflection attacks</a:t>
            </a:r>
            <a:endParaRPr lang="en-NZ" sz="2000" spc="-1" dirty="0" smtClean="0">
              <a:solidFill>
                <a:srgbClr val="000000"/>
              </a:solidFill>
              <a:uFill>
                <a:solidFill>
                  <a:srgbClr val="FFFFFF"/>
                </a:solidFill>
              </a:uFill>
            </a:endParaRPr>
          </a:p>
          <a:p>
            <a:pPr marL="743310" lvl="2" indent="-285750">
              <a:buClr>
                <a:srgbClr val="000000"/>
              </a:buClr>
              <a:buFont typeface="Arial" panose="020B0604020202020204" pitchFamily="34" charset="0"/>
              <a:buChar char="•"/>
            </a:pPr>
            <a:r>
              <a:rPr lang="en-NZ" sz="2000" spc="-1" dirty="0" smtClean="0">
                <a:solidFill>
                  <a:srgbClr val="000000"/>
                </a:solidFill>
                <a:uFill>
                  <a:solidFill>
                    <a:srgbClr val="FFFFFF"/>
                  </a:solidFill>
                </a:uFill>
                <a:ea typeface="Arial"/>
              </a:rPr>
              <a:t>Amplification attacks</a:t>
            </a:r>
            <a:endParaRPr lang="en-NZ" sz="2000" spc="-1" dirty="0" smtClean="0">
              <a:solidFill>
                <a:srgbClr val="000000"/>
              </a:solidFill>
              <a:uFill>
                <a:solidFill>
                  <a:srgbClr val="FFFFFF"/>
                </a:solidFill>
              </a:uFill>
            </a:endParaRPr>
          </a:p>
          <a:p>
            <a:pPr marL="743310" lvl="2" indent="-285750">
              <a:buClr>
                <a:srgbClr val="000000"/>
              </a:buClr>
              <a:buFont typeface="Arial" panose="020B0604020202020204" pitchFamily="34" charset="0"/>
              <a:buChar char="•"/>
            </a:pPr>
            <a:r>
              <a:rPr lang="en-NZ" sz="2000" spc="-1" dirty="0" smtClean="0">
                <a:solidFill>
                  <a:srgbClr val="000000"/>
                </a:solidFill>
                <a:uFill>
                  <a:solidFill>
                    <a:srgbClr val="FFFFFF"/>
                  </a:solidFill>
                </a:uFill>
                <a:ea typeface="Arial"/>
              </a:rPr>
              <a:t>DNS </a:t>
            </a:r>
            <a:r>
              <a:rPr lang="en-NZ" sz="2000" spc="-1" dirty="0">
                <a:solidFill>
                  <a:srgbClr val="000000"/>
                </a:solidFill>
                <a:uFill>
                  <a:solidFill>
                    <a:srgbClr val="FFFFFF"/>
                  </a:solidFill>
                </a:uFill>
                <a:ea typeface="Arial"/>
              </a:rPr>
              <a:t>amplification </a:t>
            </a:r>
            <a:r>
              <a:rPr lang="en-NZ" sz="2000" spc="-1" dirty="0" smtClean="0">
                <a:solidFill>
                  <a:srgbClr val="000000"/>
                </a:solidFill>
                <a:uFill>
                  <a:solidFill>
                    <a:srgbClr val="FFFFFF"/>
                  </a:solidFill>
                </a:uFill>
                <a:ea typeface="Arial"/>
              </a:rPr>
              <a:t>attacks</a:t>
            </a:r>
          </a:p>
          <a:p>
            <a:pPr marL="286110" lvl="1" indent="-285750">
              <a:buClr>
                <a:srgbClr val="000000"/>
              </a:buClr>
              <a:buFont typeface="Arial" panose="020B0604020202020204" pitchFamily="34" charset="0"/>
              <a:buChar char="•"/>
            </a:pPr>
            <a:r>
              <a:rPr lang="en-NZ" sz="2000" spc="-1" dirty="0" smtClean="0">
                <a:solidFill>
                  <a:srgbClr val="000000"/>
                </a:solidFill>
                <a:uFill>
                  <a:solidFill>
                    <a:srgbClr val="FFFFFF"/>
                  </a:solidFill>
                </a:uFill>
                <a:ea typeface="Arial"/>
              </a:rPr>
              <a:t>Internet of Things and </a:t>
            </a:r>
            <a:r>
              <a:rPr lang="en-NZ" sz="2000" spc="-1" dirty="0" err="1" smtClean="0">
                <a:solidFill>
                  <a:srgbClr val="000000"/>
                </a:solidFill>
                <a:uFill>
                  <a:solidFill>
                    <a:srgbClr val="FFFFFF"/>
                  </a:solidFill>
                </a:uFill>
                <a:ea typeface="Arial"/>
              </a:rPr>
              <a:t>DDoS</a:t>
            </a:r>
            <a:endParaRPr lang="en-NZ" sz="2000" spc="-1" dirty="0" smtClean="0">
              <a:solidFill>
                <a:srgbClr val="000000"/>
              </a:solidFill>
              <a:uFill>
                <a:solidFill>
                  <a:srgbClr val="FFFFFF"/>
                </a:solidFill>
              </a:uFill>
              <a:ea typeface="Arial"/>
            </a:endParaRPr>
          </a:p>
          <a:p>
            <a:pPr marL="286110" lvl="1" indent="-285750">
              <a:buClr>
                <a:srgbClr val="000000"/>
              </a:buClr>
              <a:buFont typeface="Arial" panose="020B0604020202020204" pitchFamily="34" charset="0"/>
              <a:buChar char="•"/>
            </a:pPr>
            <a:r>
              <a:rPr lang="en-US" sz="2000" spc="-1" dirty="0" smtClean="0">
                <a:solidFill>
                  <a:srgbClr val="000000"/>
                </a:solidFill>
                <a:uFill>
                  <a:solidFill>
                    <a:srgbClr val="FFFFFF"/>
                  </a:solidFill>
                </a:uFill>
                <a:ea typeface="Arial"/>
              </a:rPr>
              <a:t>Crossfire Attack</a:t>
            </a:r>
            <a:endParaRPr lang="en-NZ" sz="2000" spc="-1" dirty="0" smtClean="0">
              <a:solidFill>
                <a:srgbClr val="000000"/>
              </a:solidFill>
              <a:uFill>
                <a:solidFill>
                  <a:srgbClr val="FFFFFF"/>
                </a:solidFill>
              </a:uFill>
              <a:ea typeface="Arial"/>
            </a:endParaRPr>
          </a:p>
          <a:p>
            <a:pPr marL="489150" indent="-285750">
              <a:buClr>
                <a:srgbClr val="000000"/>
              </a:buClr>
              <a:buFont typeface="Arial" panose="020B0604020202020204" pitchFamily="34" charset="0"/>
              <a:buChar char="•"/>
            </a:pPr>
            <a:endParaRPr lang="en-NZ" sz="1400" spc="-1" dirty="0" smtClean="0">
              <a:solidFill>
                <a:srgbClr val="000000"/>
              </a:solidFill>
              <a:uFill>
                <a:solidFill>
                  <a:srgbClr val="FFFFFF"/>
                </a:solidFill>
              </a:uFill>
              <a:ea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2"/>
          <p:cNvPicPr/>
          <p:nvPr/>
        </p:nvPicPr>
        <p:blipFill>
          <a:blip r:embed="rId3"/>
          <a:stretch/>
        </p:blipFill>
        <p:spPr>
          <a:xfrm>
            <a:off x="475920" y="263880"/>
            <a:ext cx="8192160" cy="6330240"/>
          </a:xfrm>
          <a:prstGeom prst="rect">
            <a:avLst/>
          </a:prstGeom>
          <a:ln>
            <a:noFill/>
          </a:ln>
        </p:spPr>
      </p:pic>
    </p:spTree>
  </p:cSld>
  <p:clrMapOvr>
    <a:masterClrMapping/>
  </p:clrMapOvr>
  <p:transition>
    <p:wip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extShape 1"/>
          <p:cNvSpPr txBox="1"/>
          <p:nvPr/>
        </p:nvSpPr>
        <p:spPr>
          <a:xfrm>
            <a:off x="0" y="263880"/>
            <a:ext cx="9284400" cy="984240"/>
          </a:xfrm>
          <a:prstGeom prst="rect">
            <a:avLst/>
          </a:prstGeom>
          <a:noFill/>
          <a:ln>
            <a:noFill/>
          </a:ln>
        </p:spPr>
        <p:txBody>
          <a:bodyPr tIns="91440" bIns="91440"/>
          <a:lstStyle/>
          <a:p>
            <a:pPr algn="ctr">
              <a:lnSpc>
                <a:spcPct val="100000"/>
              </a:lnSpc>
            </a:pPr>
            <a:r>
              <a:rPr lang="en-NZ" sz="4430" b="0" strike="noStrike" spc="-1">
                <a:solidFill>
                  <a:srgbClr val="FFB91D"/>
                </a:solidFill>
                <a:uFill>
                  <a:solidFill>
                    <a:srgbClr val="FFFFFF"/>
                  </a:solidFill>
                </a:uFill>
                <a:latin typeface="Arial"/>
                <a:ea typeface="Arial"/>
              </a:rPr>
              <a:t>Classic DoS </a:t>
            </a:r>
            <a:r>
              <a:rPr lang="en-NZ" sz="4400" b="0" strike="noStrike" spc="-1">
                <a:solidFill>
                  <a:srgbClr val="FFB91D"/>
                </a:solidFill>
                <a:uFill>
                  <a:solidFill>
                    <a:srgbClr val="FFFFFF"/>
                  </a:solidFill>
                </a:uFill>
                <a:latin typeface="Arial"/>
                <a:ea typeface="Arial"/>
              </a:rPr>
              <a:t>Attacks</a:t>
            </a:r>
            <a:r>
              <a:rPr lang="en-NZ" sz="4430" b="0" strike="noStrike" spc="-1">
                <a:solidFill>
                  <a:srgbClr val="FFB91D"/>
                </a:solidFill>
                <a:uFill>
                  <a:solidFill>
                    <a:srgbClr val="FFFFFF"/>
                  </a:solidFill>
                </a:uFill>
                <a:latin typeface="Arial"/>
                <a:ea typeface="Arial"/>
              </a:rPr>
              <a:t> #1</a:t>
            </a:r>
            <a:endParaRPr lang="en-NZ" sz="1400" b="0" strike="noStrike" spc="-1">
              <a:solidFill>
                <a:srgbClr val="000000"/>
              </a:solidFill>
              <a:uFill>
                <a:solidFill>
                  <a:srgbClr val="FFFFFF"/>
                </a:solidFill>
              </a:uFill>
              <a:latin typeface="Arial"/>
            </a:endParaRPr>
          </a:p>
        </p:txBody>
      </p:sp>
      <p:sp>
        <p:nvSpPr>
          <p:cNvPr id="342" name="TextShape 2"/>
          <p:cNvSpPr txBox="1"/>
          <p:nvPr/>
        </p:nvSpPr>
        <p:spPr>
          <a:xfrm>
            <a:off x="421920" y="1389240"/>
            <a:ext cx="5783760" cy="4430880"/>
          </a:xfrm>
          <a:prstGeom prst="rect">
            <a:avLst/>
          </a:prstGeom>
          <a:noFill/>
          <a:ln>
            <a:noFill/>
          </a:ln>
        </p:spPr>
        <p:txBody>
          <a:bodyPr tIns="91440" bIns="91440"/>
          <a:lstStyle/>
          <a:p>
            <a:pPr marL="203040">
              <a:lnSpc>
                <a:spcPct val="100000"/>
              </a:lnSpc>
            </a:pPr>
            <a:r>
              <a:rPr lang="en-NZ" sz="2960" b="0" strike="noStrike" spc="-1">
                <a:solidFill>
                  <a:srgbClr val="000000"/>
                </a:solidFill>
                <a:uFill>
                  <a:solidFill>
                    <a:srgbClr val="FFFFFF"/>
                  </a:solidFill>
                </a:uFill>
                <a:latin typeface="Arial"/>
                <a:ea typeface="Arial"/>
              </a:rPr>
              <a:t>Flooding ping command (ICMP)</a:t>
            </a:r>
            <a:endParaRPr lang="en-NZ" sz="1400" b="0" strike="noStrike" spc="-1">
              <a:solidFill>
                <a:srgbClr val="000000"/>
              </a:solidFill>
              <a:uFill>
                <a:solidFill>
                  <a:srgbClr val="FFFFFF"/>
                </a:solidFill>
              </a:uFill>
              <a:latin typeface="Arial"/>
            </a:endParaRPr>
          </a:p>
          <a:p>
            <a:pPr marL="203040">
              <a:lnSpc>
                <a:spcPct val="100000"/>
              </a:lnSpc>
            </a:pPr>
            <a:r>
              <a:rPr lang="en-NZ" sz="2220" b="0" strike="noStrike" spc="-1">
                <a:solidFill>
                  <a:srgbClr val="000000"/>
                </a:solidFill>
                <a:uFill>
                  <a:solidFill>
                    <a:srgbClr val="FFFFFF"/>
                  </a:solidFill>
                </a:uFill>
                <a:latin typeface="Arial"/>
                <a:ea typeface="Arial"/>
              </a:rPr>
              <a:t>Aim of this attack is to overwhelm the capacity of the network connection to the target organization</a:t>
            </a:r>
            <a:endParaRPr lang="en-NZ" sz="1400" b="0" strike="noStrike" spc="-1">
              <a:solidFill>
                <a:srgbClr val="000000"/>
              </a:solidFill>
              <a:uFill>
                <a:solidFill>
                  <a:srgbClr val="FFFFFF"/>
                </a:solidFill>
              </a:uFill>
              <a:latin typeface="Arial"/>
            </a:endParaRPr>
          </a:p>
          <a:p>
            <a:pPr marL="203040">
              <a:lnSpc>
                <a:spcPct val="100000"/>
              </a:lnSpc>
            </a:pPr>
            <a:r>
              <a:rPr lang="en-NZ" sz="2220" b="0" strike="noStrike" spc="-1">
                <a:solidFill>
                  <a:srgbClr val="000000"/>
                </a:solidFill>
                <a:uFill>
                  <a:solidFill>
                    <a:srgbClr val="FFFFFF"/>
                  </a:solidFill>
                </a:uFill>
                <a:latin typeface="Arial"/>
                <a:ea typeface="Arial"/>
              </a:rPr>
              <a:t>Traffic can be handled by higher capacity links on the path, </a:t>
            </a:r>
            <a:r>
              <a:rPr lang="en-NZ" sz="2220" b="1" strike="noStrike" spc="-1">
                <a:solidFill>
                  <a:srgbClr val="000000"/>
                </a:solidFill>
                <a:uFill>
                  <a:solidFill>
                    <a:srgbClr val="FFFFFF"/>
                  </a:solidFill>
                </a:uFill>
                <a:latin typeface="Arial"/>
                <a:ea typeface="Arial"/>
              </a:rPr>
              <a:t>but packets are discarded as link capacity decreases</a:t>
            </a:r>
            <a:endParaRPr lang="en-NZ" sz="1400" b="0" strike="noStrike" spc="-1">
              <a:solidFill>
                <a:srgbClr val="000000"/>
              </a:solidFill>
              <a:uFill>
                <a:solidFill>
                  <a:srgbClr val="FFFFFF"/>
                </a:solidFill>
              </a:uFill>
              <a:latin typeface="Arial"/>
            </a:endParaRPr>
          </a:p>
          <a:p>
            <a:pPr marL="203040">
              <a:lnSpc>
                <a:spcPct val="100000"/>
              </a:lnSpc>
            </a:pPr>
            <a:r>
              <a:rPr lang="en-NZ" sz="2220" b="0" strike="noStrike" spc="-1">
                <a:solidFill>
                  <a:srgbClr val="000000"/>
                </a:solidFill>
                <a:uFill>
                  <a:solidFill>
                    <a:srgbClr val="FFFFFF"/>
                  </a:solidFill>
                </a:uFill>
                <a:latin typeface="Arial"/>
                <a:ea typeface="Arial"/>
              </a:rPr>
              <a:t>Source of the attack is clearly identified unless a spoofed address is used</a:t>
            </a:r>
            <a:endParaRPr lang="en-NZ" sz="1400" b="0" strike="noStrike" spc="-1">
              <a:solidFill>
                <a:srgbClr val="000000"/>
              </a:solidFill>
              <a:uFill>
                <a:solidFill>
                  <a:srgbClr val="FFFFFF"/>
                </a:solidFill>
              </a:uFill>
              <a:latin typeface="Arial"/>
            </a:endParaRPr>
          </a:p>
          <a:p>
            <a:pPr marL="203040">
              <a:lnSpc>
                <a:spcPct val="100000"/>
              </a:lnSpc>
            </a:pPr>
            <a:r>
              <a:rPr lang="en-NZ" sz="2220" b="0" strike="noStrike" spc="-1">
                <a:solidFill>
                  <a:srgbClr val="000000"/>
                </a:solidFill>
                <a:uFill>
                  <a:solidFill>
                    <a:srgbClr val="FFFFFF"/>
                  </a:solidFill>
                </a:uFill>
                <a:latin typeface="Arial"/>
                <a:ea typeface="Arial"/>
              </a:rPr>
              <a:t>Network performance is noticeably affected</a:t>
            </a:r>
            <a:endParaRPr lang="en-NZ" sz="1400" b="0" strike="noStrike" spc="-1">
              <a:solidFill>
                <a:srgbClr val="000000"/>
              </a:solidFill>
              <a:uFill>
                <a:solidFill>
                  <a:srgbClr val="FFFFFF"/>
                </a:solidFill>
              </a:uFill>
              <a:latin typeface="Arial"/>
            </a:endParaRPr>
          </a:p>
        </p:txBody>
      </p:sp>
      <p:sp>
        <p:nvSpPr>
          <p:cNvPr id="343" name="CustomShape 3"/>
          <p:cNvSpPr/>
          <p:nvPr/>
        </p:nvSpPr>
        <p:spPr>
          <a:xfrm>
            <a:off x="6543720" y="2743200"/>
            <a:ext cx="1971360" cy="1371240"/>
          </a:xfrm>
          <a:prstGeom prst="wedgeEllipseCallout">
            <a:avLst>
              <a:gd name="adj1" fmla="val -82752"/>
              <a:gd name="adj2" fmla="val 33924"/>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NZ" sz="1800" b="0" strike="noStrike" spc="-1">
                <a:solidFill>
                  <a:srgbClr val="FFFFFF"/>
                </a:solidFill>
                <a:uFill>
                  <a:solidFill>
                    <a:srgbClr val="FFFFFF"/>
                  </a:solidFill>
                </a:uFill>
                <a:latin typeface="Arial"/>
                <a:ea typeface="Arial"/>
              </a:rPr>
              <a:t>When reaches victim’s router</a:t>
            </a:r>
            <a:endParaRPr lang="en-NZ" sz="1800" b="0" strike="noStrike" spc="-1">
              <a:solidFill>
                <a:srgbClr val="000000"/>
              </a:solidFill>
              <a:uFill>
                <a:solidFill>
                  <a:srgbClr val="FFFFFF"/>
                </a:solidFill>
              </a:uFill>
              <a:latin typeface="Arial"/>
            </a:endParaRPr>
          </a:p>
        </p:txBody>
      </p:sp>
      <p:sp>
        <p:nvSpPr>
          <p:cNvPr id="344" name="CustomShape 4"/>
          <p:cNvSpPr/>
          <p:nvPr/>
        </p:nvSpPr>
        <p:spPr>
          <a:xfrm>
            <a:off x="6543720" y="4598280"/>
            <a:ext cx="1971360" cy="1371240"/>
          </a:xfrm>
          <a:prstGeom prst="wedgeEllipseCallout">
            <a:avLst>
              <a:gd name="adj1" fmla="val -81952"/>
              <a:gd name="adj2" fmla="val -18950"/>
            </a:avLst>
          </a:prstGeom>
          <a:solidFill>
            <a:srgbClr val="FF000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NZ" sz="1800" b="0" strike="noStrike" spc="-1">
                <a:solidFill>
                  <a:srgbClr val="FFFFFF"/>
                </a:solidFill>
                <a:uFill>
                  <a:solidFill>
                    <a:srgbClr val="FFFFFF"/>
                  </a:solidFill>
                </a:uFill>
                <a:latin typeface="Arial"/>
                <a:ea typeface="Arial"/>
              </a:rPr>
              <a:t>Bad for the attacker</a:t>
            </a:r>
            <a:endParaRPr lang="en-NZ" sz="1800" b="0" strike="noStrike" spc="-1">
              <a:solidFill>
                <a:srgbClr val="000000"/>
              </a:solidFill>
              <a:uFill>
                <a:solidFill>
                  <a:srgbClr val="FFFFFF"/>
                </a:solidFill>
              </a:uFill>
              <a:latin typeface="Arial"/>
            </a:endParaRPr>
          </a:p>
        </p:txBody>
      </p:sp>
      <p:sp>
        <p:nvSpPr>
          <p:cNvPr id="345" name="CustomShape 5"/>
          <p:cNvSpPr/>
          <p:nvPr/>
        </p:nvSpPr>
        <p:spPr>
          <a:xfrm>
            <a:off x="6387480" y="1248480"/>
            <a:ext cx="2371680" cy="1096920"/>
          </a:xfrm>
          <a:prstGeom prst="rect">
            <a:avLst/>
          </a:prstGeom>
          <a:solidFill>
            <a:srgbClr val="92D050"/>
          </a:solidFill>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NZ" sz="2000" b="0" strike="noStrike" spc="-1">
                <a:solidFill>
                  <a:srgbClr val="FFFFFF"/>
                </a:solidFill>
                <a:uFill>
                  <a:solidFill>
                    <a:srgbClr val="FFFFFF"/>
                  </a:solidFill>
                </a:uFill>
                <a:latin typeface="Arial"/>
                <a:ea typeface="Arial"/>
              </a:rPr>
              <a:t>Refer to handout showing example network.</a:t>
            </a:r>
            <a:endParaRPr lang="en-NZ"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extShape 1"/>
          <p:cNvSpPr txBox="1"/>
          <p:nvPr/>
        </p:nvSpPr>
        <p:spPr>
          <a:xfrm>
            <a:off x="457200" y="274680"/>
            <a:ext cx="8229240" cy="1325160"/>
          </a:xfrm>
          <a:prstGeom prst="rect">
            <a:avLst/>
          </a:prstGeom>
          <a:noFill/>
          <a:ln>
            <a:noFill/>
          </a:ln>
        </p:spPr>
        <p:txBody>
          <a:bodyPr tIns="91440" bIns="91440"/>
          <a:lstStyle/>
          <a:p>
            <a:pPr algn="ctr">
              <a:lnSpc>
                <a:spcPct val="100000"/>
              </a:lnSpc>
            </a:pPr>
            <a:r>
              <a:rPr lang="en-NZ" sz="4400" b="0" strike="noStrike" spc="-1">
                <a:solidFill>
                  <a:srgbClr val="FFB91D"/>
                </a:solidFill>
                <a:uFill>
                  <a:solidFill>
                    <a:srgbClr val="FFFFFF"/>
                  </a:solidFill>
                </a:uFill>
                <a:latin typeface="Arial"/>
              </a:rPr>
              <a:t>Source Address Spoofing</a:t>
            </a:r>
            <a:endParaRPr lang="en-NZ" sz="1400" b="0" strike="noStrike" spc="-1">
              <a:solidFill>
                <a:srgbClr val="000000"/>
              </a:solidFill>
              <a:uFill>
                <a:solidFill>
                  <a:srgbClr val="FFFFFF"/>
                </a:solidFill>
              </a:uFill>
              <a:latin typeface="Arial"/>
            </a:endParaRPr>
          </a:p>
        </p:txBody>
      </p:sp>
      <p:sp>
        <p:nvSpPr>
          <p:cNvPr id="347" name="TextShape 2"/>
          <p:cNvSpPr txBox="1"/>
          <p:nvPr/>
        </p:nvSpPr>
        <p:spPr>
          <a:xfrm>
            <a:off x="703440" y="1261080"/>
            <a:ext cx="7912800" cy="5051160"/>
          </a:xfrm>
          <a:prstGeom prst="rect">
            <a:avLst/>
          </a:prstGeom>
          <a:noFill/>
          <a:ln>
            <a:noFill/>
          </a:ln>
        </p:spPr>
        <p:txBody>
          <a:bodyPr tIns="91440" bIns="91440"/>
          <a:lstStyle/>
          <a:p>
            <a:pPr marL="203040">
              <a:lnSpc>
                <a:spcPct val="110000"/>
              </a:lnSpc>
            </a:pPr>
            <a:r>
              <a:rPr lang="en-NZ" sz="2400" b="0" strike="noStrike" spc="-1">
                <a:solidFill>
                  <a:srgbClr val="000000"/>
                </a:solidFill>
                <a:uFill>
                  <a:solidFill>
                    <a:srgbClr val="FFFFFF"/>
                  </a:solidFill>
                </a:uFill>
                <a:latin typeface="Arial"/>
                <a:ea typeface="Arial"/>
              </a:rPr>
              <a:t>Use forged source addresses</a:t>
            </a:r>
            <a:endParaRPr lang="en-NZ" sz="1400" b="0" strike="noStrike" spc="-1">
              <a:solidFill>
                <a:srgbClr val="000000"/>
              </a:solidFill>
              <a:uFill>
                <a:solidFill>
                  <a:srgbClr val="FFFFFF"/>
                </a:solidFill>
              </a:uFill>
              <a:latin typeface="Arial"/>
            </a:endParaRPr>
          </a:p>
          <a:p>
            <a:pPr marL="343080" indent="-139320">
              <a:lnSpc>
                <a:spcPct val="110000"/>
              </a:lnSpc>
              <a:buClr>
                <a:srgbClr val="000000"/>
              </a:buClr>
              <a:buSzPct val="70000"/>
              <a:buFont typeface="Arial"/>
              <a:buChar char="-"/>
            </a:pPr>
            <a:r>
              <a:rPr lang="en-NZ" sz="2400" b="0" strike="noStrike" spc="-1">
                <a:solidFill>
                  <a:srgbClr val="000000"/>
                </a:solidFill>
                <a:uFill>
                  <a:solidFill>
                    <a:srgbClr val="FFFFFF"/>
                  </a:solidFill>
                </a:uFill>
                <a:latin typeface="Arial"/>
                <a:ea typeface="Arial"/>
              </a:rPr>
              <a:t>Usually via the raw socket interface on operating systems</a:t>
            </a:r>
            <a:endParaRPr lang="en-NZ" sz="1400" b="0" strike="noStrike" spc="-1">
              <a:solidFill>
                <a:srgbClr val="000000"/>
              </a:solidFill>
              <a:uFill>
                <a:solidFill>
                  <a:srgbClr val="FFFFFF"/>
                </a:solidFill>
              </a:uFill>
              <a:latin typeface="Arial"/>
            </a:endParaRPr>
          </a:p>
          <a:p>
            <a:pPr marL="203040">
              <a:lnSpc>
                <a:spcPct val="110000"/>
              </a:lnSpc>
            </a:pPr>
            <a:r>
              <a:rPr lang="en-NZ" sz="2400" b="0" strike="noStrike" spc="-1">
                <a:solidFill>
                  <a:srgbClr val="000000"/>
                </a:solidFill>
                <a:uFill>
                  <a:solidFill>
                    <a:srgbClr val="FFFFFF"/>
                  </a:solidFill>
                </a:uFill>
                <a:latin typeface="Arial"/>
                <a:ea typeface="Arial"/>
              </a:rPr>
              <a:t>- Makes attacking systems harder to identify</a:t>
            </a:r>
            <a:endParaRPr lang="en-NZ" sz="1400" b="0" strike="noStrike" spc="-1">
              <a:solidFill>
                <a:srgbClr val="000000"/>
              </a:solidFill>
              <a:uFill>
                <a:solidFill>
                  <a:srgbClr val="FFFFFF"/>
                </a:solidFill>
              </a:uFill>
              <a:latin typeface="Arial"/>
            </a:endParaRPr>
          </a:p>
          <a:p>
            <a:pPr marL="203040">
              <a:lnSpc>
                <a:spcPct val="110000"/>
              </a:lnSpc>
            </a:pPr>
            <a:r>
              <a:rPr lang="en-NZ" sz="2400" b="0" strike="noStrike" spc="-1">
                <a:solidFill>
                  <a:srgbClr val="000000"/>
                </a:solidFill>
                <a:uFill>
                  <a:solidFill>
                    <a:srgbClr val="FFFFFF"/>
                  </a:solidFill>
                </a:uFill>
                <a:latin typeface="Arial"/>
                <a:ea typeface="Arial"/>
              </a:rPr>
              <a:t>Attacker generates large volumes of packets that have the target system as the destination address</a:t>
            </a:r>
            <a:endParaRPr lang="en-NZ" sz="1400" b="0" strike="noStrike" spc="-1">
              <a:solidFill>
                <a:srgbClr val="000000"/>
              </a:solidFill>
              <a:uFill>
                <a:solidFill>
                  <a:srgbClr val="FFFFFF"/>
                </a:solidFill>
              </a:uFill>
              <a:latin typeface="Arial"/>
            </a:endParaRPr>
          </a:p>
          <a:p>
            <a:pPr marL="203040">
              <a:lnSpc>
                <a:spcPct val="110000"/>
              </a:lnSpc>
            </a:pPr>
            <a:r>
              <a:rPr lang="en-NZ" sz="2400" b="0" strike="noStrike" spc="-1">
                <a:solidFill>
                  <a:srgbClr val="000000"/>
                </a:solidFill>
                <a:uFill>
                  <a:solidFill>
                    <a:srgbClr val="FFFFFF"/>
                  </a:solidFill>
                </a:uFill>
                <a:latin typeface="Arial"/>
                <a:ea typeface="Arial"/>
              </a:rPr>
              <a:t>Congestion would result in the router connected to the final, lower capacity link</a:t>
            </a:r>
            <a:endParaRPr lang="en-NZ" sz="1400" b="0" strike="noStrike" spc="-1">
              <a:solidFill>
                <a:srgbClr val="000000"/>
              </a:solidFill>
              <a:uFill>
                <a:solidFill>
                  <a:srgbClr val="FFFFFF"/>
                </a:solidFill>
              </a:uFill>
              <a:latin typeface="Arial"/>
            </a:endParaRPr>
          </a:p>
          <a:p>
            <a:pPr marL="203040">
              <a:lnSpc>
                <a:spcPct val="110000"/>
              </a:lnSpc>
            </a:pPr>
            <a:r>
              <a:rPr lang="en-NZ" sz="2400" b="0" strike="noStrike" spc="-1">
                <a:solidFill>
                  <a:srgbClr val="000000"/>
                </a:solidFill>
                <a:uFill>
                  <a:solidFill>
                    <a:srgbClr val="FFFFFF"/>
                  </a:solidFill>
                </a:uFill>
                <a:latin typeface="Arial"/>
                <a:ea typeface="Arial"/>
              </a:rPr>
              <a:t>Requires network engineers to specifically query flow information from their routers</a:t>
            </a:r>
            <a:endParaRPr lang="en-NZ" sz="1400" b="0" strike="noStrike" spc="-1">
              <a:solidFill>
                <a:srgbClr val="000000"/>
              </a:solidFill>
              <a:uFill>
                <a:solidFill>
                  <a:srgbClr val="FFFFFF"/>
                </a:solidFill>
              </a:uFill>
              <a:latin typeface="Arial"/>
            </a:endParaRPr>
          </a:p>
          <a:p>
            <a:pPr marL="203040">
              <a:lnSpc>
                <a:spcPct val="110000"/>
              </a:lnSpc>
            </a:pPr>
            <a:r>
              <a:rPr lang="en-NZ" sz="2400" b="0" i="1" strike="noStrike" spc="-1">
                <a:solidFill>
                  <a:srgbClr val="000000"/>
                </a:solidFill>
                <a:uFill>
                  <a:solidFill>
                    <a:srgbClr val="FFFFFF"/>
                  </a:solidFill>
                </a:uFill>
                <a:latin typeface="Arial"/>
                <a:ea typeface="Arial"/>
              </a:rPr>
              <a:t>Backscatter traffic </a:t>
            </a:r>
            <a:endParaRPr lang="en-NZ" sz="1400" b="0" strike="noStrike" spc="-1">
              <a:solidFill>
                <a:srgbClr val="000000"/>
              </a:solidFill>
              <a:uFill>
                <a:solidFill>
                  <a:srgbClr val="FFFFFF"/>
                </a:solidFill>
              </a:uFill>
              <a:latin typeface="Arial"/>
            </a:endParaRPr>
          </a:p>
          <a:p>
            <a:pPr marL="203040">
              <a:lnSpc>
                <a:spcPct val="110000"/>
              </a:lnSpc>
            </a:pPr>
            <a:r>
              <a:rPr lang="en-NZ" sz="2400" b="0" strike="noStrike" spc="-1">
                <a:solidFill>
                  <a:srgbClr val="000000"/>
                </a:solidFill>
                <a:uFill>
                  <a:solidFill>
                    <a:srgbClr val="FFFFFF"/>
                  </a:solidFill>
                </a:uFill>
                <a:latin typeface="Arial"/>
                <a:ea typeface="Arial"/>
              </a:rPr>
              <a:t>-Advertise routes to unused IP addresses to monitor attack traffic</a:t>
            </a:r>
            <a:endParaRPr lang="en-NZ" sz="1400" b="0" strike="noStrike" spc="-1">
              <a:solidFill>
                <a:srgbClr val="000000"/>
              </a:solidFill>
              <a:uFill>
                <a:solidFill>
                  <a:srgbClr val="FFFFFF"/>
                </a:solidFill>
              </a:uFill>
              <a:latin typeface="Arial"/>
            </a:endParaRPr>
          </a:p>
          <a:p>
            <a:pPr marL="203040">
              <a:lnSpc>
                <a:spcPct val="110000"/>
              </a:lnSpc>
            </a:pPr>
            <a:endParaRPr lang="en-NZ" sz="1400" b="0" strike="noStrike" spc="-1">
              <a:solidFill>
                <a:srgbClr val="000000"/>
              </a:solidFill>
              <a:uFill>
                <a:solidFill>
                  <a:srgbClr val="FFFFFF"/>
                </a:solidFill>
              </a:uFill>
              <a:latin typeface="Arial"/>
            </a:endParaRPr>
          </a:p>
          <a:p>
            <a:pPr>
              <a:lnSpc>
                <a:spcPct val="90000"/>
              </a:lnSpc>
            </a:pPr>
            <a:endParaRPr lang="en-NZ" sz="1400" b="0" strike="noStrike" spc="-1">
              <a:solidFill>
                <a:srgbClr val="000000"/>
              </a:solidFill>
              <a:uFill>
                <a:solidFill>
                  <a:srgbClr val="FFFFFF"/>
                </a:solidFill>
              </a:uFill>
              <a:latin typeface="Arial"/>
            </a:endParaRPr>
          </a:p>
          <a:p>
            <a:pPr>
              <a:lnSpc>
                <a:spcPct val="90000"/>
              </a:lnSpc>
            </a:pPr>
            <a:endParaRPr lang="en-NZ"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Shape 1"/>
          <p:cNvSpPr txBox="1"/>
          <p:nvPr/>
        </p:nvSpPr>
        <p:spPr>
          <a:xfrm>
            <a:off x="457200" y="274680"/>
            <a:ext cx="8229240" cy="1325160"/>
          </a:xfrm>
          <a:prstGeom prst="rect">
            <a:avLst/>
          </a:prstGeom>
          <a:noFill/>
          <a:ln>
            <a:noFill/>
          </a:ln>
        </p:spPr>
        <p:txBody>
          <a:bodyPr tIns="91440" bIns="91440"/>
          <a:lstStyle/>
          <a:p>
            <a:pPr algn="ctr">
              <a:lnSpc>
                <a:spcPct val="100000"/>
              </a:lnSpc>
            </a:pPr>
            <a:r>
              <a:rPr lang="en-NZ" sz="4400" b="0" strike="noStrike" spc="-1">
                <a:solidFill>
                  <a:srgbClr val="FFB91D"/>
                </a:solidFill>
                <a:uFill>
                  <a:solidFill>
                    <a:srgbClr val="FFFFFF"/>
                  </a:solidFill>
                </a:uFill>
                <a:latin typeface="Arial"/>
              </a:rPr>
              <a:t>Classic Attack # 2</a:t>
            </a:r>
            <a:endParaRPr lang="en-NZ" sz="1400" b="0" strike="noStrike" spc="-1">
              <a:solidFill>
                <a:srgbClr val="000000"/>
              </a:solidFill>
              <a:uFill>
                <a:solidFill>
                  <a:srgbClr val="FFFFFF"/>
                </a:solidFill>
              </a:uFill>
              <a:latin typeface="Arial"/>
            </a:endParaRPr>
          </a:p>
        </p:txBody>
      </p:sp>
      <p:sp>
        <p:nvSpPr>
          <p:cNvPr id="349" name="TextShape 2"/>
          <p:cNvSpPr txBox="1"/>
          <p:nvPr/>
        </p:nvSpPr>
        <p:spPr>
          <a:xfrm>
            <a:off x="703440" y="1213920"/>
            <a:ext cx="7842240" cy="4704480"/>
          </a:xfrm>
          <a:prstGeom prst="rect">
            <a:avLst/>
          </a:prstGeom>
          <a:noFill/>
          <a:ln>
            <a:noFill/>
          </a:ln>
        </p:spPr>
        <p:txBody>
          <a:bodyPr tIns="91440" bIns="91440"/>
          <a:lstStyle/>
          <a:p>
            <a:pPr marL="203040">
              <a:lnSpc>
                <a:spcPct val="120000"/>
              </a:lnSpc>
            </a:pPr>
            <a:r>
              <a:rPr lang="en-NZ" sz="3000" b="0" strike="noStrike" spc="-1">
                <a:solidFill>
                  <a:srgbClr val="000000"/>
                </a:solidFill>
                <a:uFill>
                  <a:solidFill>
                    <a:srgbClr val="FFFFFF"/>
                  </a:solidFill>
                </a:uFill>
                <a:latin typeface="Arial"/>
                <a:ea typeface="Arial"/>
              </a:rPr>
              <a:t>SYN spoofing</a:t>
            </a:r>
            <a:endParaRPr lang="en-NZ" sz="1400" b="0" strike="noStrike" spc="-1">
              <a:solidFill>
                <a:srgbClr val="000000"/>
              </a:solidFill>
              <a:uFill>
                <a:solidFill>
                  <a:srgbClr val="FFFFFF"/>
                </a:solidFill>
              </a:uFill>
              <a:latin typeface="Arial"/>
            </a:endParaRPr>
          </a:p>
          <a:p>
            <a:pPr marL="203040">
              <a:lnSpc>
                <a:spcPct val="120000"/>
              </a:lnSpc>
            </a:pPr>
            <a:r>
              <a:rPr lang="en-NZ" sz="2200" b="0" strike="noStrike" spc="-1">
                <a:solidFill>
                  <a:srgbClr val="000000"/>
                </a:solidFill>
                <a:uFill>
                  <a:solidFill>
                    <a:srgbClr val="FFFFFF"/>
                  </a:solidFill>
                </a:uFill>
                <a:latin typeface="Arial"/>
                <a:ea typeface="Arial"/>
              </a:rPr>
              <a:t>Common DoS attack</a:t>
            </a:r>
            <a:endParaRPr lang="en-NZ" sz="1400" b="0" strike="noStrike" spc="-1">
              <a:solidFill>
                <a:srgbClr val="000000"/>
              </a:solidFill>
              <a:uFill>
                <a:solidFill>
                  <a:srgbClr val="FFFFFF"/>
                </a:solidFill>
              </a:uFill>
              <a:latin typeface="Arial"/>
            </a:endParaRPr>
          </a:p>
          <a:p>
            <a:pPr marL="203040">
              <a:lnSpc>
                <a:spcPct val="120000"/>
              </a:lnSpc>
            </a:pPr>
            <a:r>
              <a:rPr lang="en-NZ" sz="2200" b="0" strike="noStrike" spc="-1">
                <a:solidFill>
                  <a:srgbClr val="000000"/>
                </a:solidFill>
                <a:uFill>
                  <a:solidFill>
                    <a:srgbClr val="FFFFFF"/>
                  </a:solidFill>
                </a:uFill>
                <a:latin typeface="Arial"/>
                <a:ea typeface="Arial"/>
              </a:rPr>
              <a:t>Attacks the ability of a server to respond to future connection requests by overflowing the tables used to manage them</a:t>
            </a:r>
            <a:endParaRPr lang="en-NZ" sz="1400" b="0" strike="noStrike" spc="-1">
              <a:solidFill>
                <a:srgbClr val="000000"/>
              </a:solidFill>
              <a:uFill>
                <a:solidFill>
                  <a:srgbClr val="FFFFFF"/>
                </a:solidFill>
              </a:uFill>
              <a:latin typeface="Arial"/>
            </a:endParaRPr>
          </a:p>
          <a:p>
            <a:pPr marL="203040">
              <a:lnSpc>
                <a:spcPct val="120000"/>
              </a:lnSpc>
            </a:pPr>
            <a:r>
              <a:rPr lang="en-NZ" sz="2200" b="0" strike="noStrike" spc="-1">
                <a:solidFill>
                  <a:srgbClr val="000000"/>
                </a:solidFill>
                <a:uFill>
                  <a:solidFill>
                    <a:srgbClr val="FFFFFF"/>
                  </a:solidFill>
                </a:uFill>
                <a:latin typeface="Arial"/>
                <a:ea typeface="Arial"/>
              </a:rPr>
              <a:t>Thus legitimate users are denied access to the server</a:t>
            </a:r>
            <a:endParaRPr lang="en-NZ" sz="1400" b="0" strike="noStrike" spc="-1">
              <a:solidFill>
                <a:srgbClr val="000000"/>
              </a:solidFill>
              <a:uFill>
                <a:solidFill>
                  <a:srgbClr val="FFFFFF"/>
                </a:solidFill>
              </a:uFill>
              <a:latin typeface="Arial"/>
            </a:endParaRPr>
          </a:p>
          <a:p>
            <a:pPr marL="203040">
              <a:lnSpc>
                <a:spcPct val="120000"/>
              </a:lnSpc>
            </a:pPr>
            <a:r>
              <a:rPr lang="en-NZ" sz="2200" b="0" strike="noStrike" spc="-1">
                <a:solidFill>
                  <a:srgbClr val="000000"/>
                </a:solidFill>
                <a:uFill>
                  <a:solidFill>
                    <a:srgbClr val="FFFFFF"/>
                  </a:solidFill>
                </a:uFill>
                <a:latin typeface="Arial"/>
                <a:ea typeface="Arial"/>
              </a:rPr>
              <a:t>Hence an attack on system resources, specifically the network handling code in the operating system.</a:t>
            </a:r>
            <a:endParaRPr lang="en-NZ" sz="1400" b="0" strike="noStrike" spc="-1">
              <a:solidFill>
                <a:srgbClr val="000000"/>
              </a:solidFill>
              <a:uFill>
                <a:solidFill>
                  <a:srgbClr val="FFFFFF"/>
                </a:solidFill>
              </a:uFill>
              <a:latin typeface="Arial"/>
            </a:endParaRPr>
          </a:p>
          <a:p>
            <a:pPr marL="203040">
              <a:lnSpc>
                <a:spcPct val="120000"/>
              </a:lnSpc>
            </a:pPr>
            <a:r>
              <a:rPr lang="en-NZ" sz="2200" b="0" strike="noStrike" spc="-1">
                <a:solidFill>
                  <a:srgbClr val="000000"/>
                </a:solidFill>
                <a:uFill>
                  <a:solidFill>
                    <a:srgbClr val="FFFFFF"/>
                  </a:solidFill>
                </a:uFill>
                <a:latin typeface="Arial"/>
                <a:ea typeface="Arial"/>
              </a:rPr>
              <a:t>PROVIDES MULTIPLYING EFFECT FOR ATTACKER</a:t>
            </a:r>
            <a:endParaRPr lang="en-NZ" sz="1400" b="0" strike="noStrike" spc="-1">
              <a:solidFill>
                <a:srgbClr val="000000"/>
              </a:solidFill>
              <a:uFill>
                <a:solidFill>
                  <a:srgbClr val="FFFFFF"/>
                </a:solidFill>
              </a:uFill>
              <a:latin typeface="Arial"/>
            </a:endParaRPr>
          </a:p>
          <a:p>
            <a:pPr marL="203040">
              <a:lnSpc>
                <a:spcPct val="120000"/>
              </a:lnSpc>
            </a:pPr>
            <a:endParaRPr lang="en-NZ"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Shape 172"/>
          <p:cNvPicPr/>
          <p:nvPr/>
        </p:nvPicPr>
        <p:blipFill>
          <a:blip r:embed="rId3"/>
          <a:srcRect l="12384" t="12953" r="11229" b="24608"/>
          <a:stretch/>
        </p:blipFill>
        <p:spPr>
          <a:xfrm>
            <a:off x="1928520" y="158760"/>
            <a:ext cx="6120360" cy="6474960"/>
          </a:xfrm>
          <a:prstGeom prst="rect">
            <a:avLst/>
          </a:prstGeom>
          <a:ln>
            <a:noFill/>
          </a:ln>
        </p:spPr>
      </p:pic>
    </p:spTree>
  </p:cSld>
  <p:clrMapOvr>
    <a:masterClrMapping/>
  </p:clrMapOvr>
  <p:transition>
    <p:wipe dir="d"/>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回顧">
  <a:themeElements>
    <a:clrScheme name="回顧">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676</TotalTime>
  <Words>11089</Words>
  <Application>Microsoft Office PowerPoint</Application>
  <PresentationFormat>On-screen Show (4:3)</PresentationFormat>
  <Paragraphs>1041</Paragraphs>
  <Slides>40</Slides>
  <Notes>28</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40</vt:i4>
      </vt:variant>
    </vt:vector>
  </HeadingPairs>
  <TitlesOfParts>
    <vt:vector size="57" baseType="lpstr">
      <vt:lpstr>ＭＳ Ｐゴシック</vt:lpstr>
      <vt:lpstr>新細明體</vt:lpstr>
      <vt:lpstr>Arial</vt:lpstr>
      <vt:lpstr>Calibri</vt:lpstr>
      <vt:lpstr>Calibri Light</vt:lpstr>
      <vt:lpstr>Courier 10 Pitch</vt:lpstr>
      <vt:lpstr>DejaVu Sans</vt:lpstr>
      <vt:lpstr>Symbol</vt:lpstr>
      <vt:lpstr>Times New Roman</vt:lpstr>
      <vt:lpstr>Wingdings</vt:lpstr>
      <vt:lpstr>Office Theme</vt:lpstr>
      <vt:lpstr>Office Theme</vt:lpstr>
      <vt:lpstr>Office Theme</vt:lpstr>
      <vt:lpstr>Office Theme</vt:lpstr>
      <vt:lpstr>Office Theme</vt:lpstr>
      <vt:lpstr>Office Theme</vt:lpstr>
      <vt:lpstr>回顧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Crossfire Attack</vt:lpstr>
      <vt:lpstr>INTRODUCTION – Old DDoS</vt:lpstr>
      <vt:lpstr>INTRODUCTION – Crossfire Attack</vt:lpstr>
      <vt:lpstr>PowerPoint Presentation</vt:lpstr>
      <vt:lpstr>PowerPoint Presentation</vt:lpstr>
      <vt:lpstr>PowerPoint Presentation</vt:lpstr>
      <vt:lpstr>PowerPoint Presentation</vt:lpstr>
      <vt:lpstr>THE CROSSFIRE ATTACK</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Title</dc:title>
  <dc:subject/>
  <dc:creator>Theatre AutoW7L</dc:creator>
  <dc:description/>
  <cp:lastModifiedBy>Ian Welch</cp:lastModifiedBy>
  <cp:revision>117</cp:revision>
  <cp:lastPrinted>2016-08-11T02:50:41Z</cp:lastPrinted>
  <dcterms:modified xsi:type="dcterms:W3CDTF">2017-08-10T21:50:10Z</dcterms:modified>
  <dc:language>en-NZ</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15.0023</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24</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24</vt:i4>
  </property>
</Properties>
</file>